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89" r:id="rId2"/>
    <p:sldId id="256" r:id="rId3"/>
    <p:sldId id="283" r:id="rId4"/>
    <p:sldId id="266" r:id="rId5"/>
    <p:sldId id="257" r:id="rId6"/>
    <p:sldId id="264" r:id="rId7"/>
    <p:sldId id="263" r:id="rId8"/>
    <p:sldId id="265" r:id="rId9"/>
    <p:sldId id="267" r:id="rId10"/>
    <p:sldId id="268" r:id="rId11"/>
    <p:sldId id="270" r:id="rId12"/>
    <p:sldId id="269" r:id="rId13"/>
    <p:sldId id="285" r:id="rId14"/>
    <p:sldId id="294" r:id="rId15"/>
    <p:sldId id="295" r:id="rId16"/>
    <p:sldId id="297" r:id="rId17"/>
    <p:sldId id="298" r:id="rId18"/>
    <p:sldId id="299" r:id="rId19"/>
    <p:sldId id="300" r:id="rId20"/>
    <p:sldId id="274" r:id="rId21"/>
    <p:sldId id="287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8" autoAdjust="0"/>
    <p:restoredTop sz="94687" autoAdjust="0"/>
  </p:normalViewPr>
  <p:slideViewPr>
    <p:cSldViewPr snapToGrid="0" snapToObjects="1">
      <p:cViewPr varScale="1">
        <p:scale>
          <a:sx n="119" d="100"/>
          <a:sy n="119" d="100"/>
        </p:scale>
        <p:origin x="-1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3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01E0D-5DBA-6146-9C98-921D05A706B1}" type="doc">
      <dgm:prSet loTypeId="urn:microsoft.com/office/officeart/2005/8/layout/radial6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5DA92D3-050F-1A47-9724-8461EDF2F27B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Solution for </a:t>
          </a:r>
          <a:r>
            <a:rPr lang="en-US" dirty="0" err="1" smtClean="0">
              <a:latin typeface="Century Gothic"/>
              <a:cs typeface="Century Gothic"/>
            </a:rPr>
            <a:t>CoHost</a:t>
          </a:r>
          <a:endParaRPr lang="en-US" dirty="0">
            <a:latin typeface="Century Gothic"/>
            <a:cs typeface="Century Gothic"/>
          </a:endParaRPr>
        </a:p>
      </dgm:t>
    </dgm:pt>
    <dgm:pt modelId="{8ED21BF6-229D-6A4B-A1DB-AFA15258B721}" type="parTrans" cxnId="{08E0AD22-77D5-414B-AA41-0D6053F50BF2}">
      <dgm:prSet/>
      <dgm:spPr/>
      <dgm:t>
        <a:bodyPr/>
        <a:lstStyle/>
        <a:p>
          <a:endParaRPr lang="en-US"/>
        </a:p>
      </dgm:t>
    </dgm:pt>
    <dgm:pt modelId="{4AC8CA20-A1E4-494B-89F1-560D18B5B9C3}" type="sibTrans" cxnId="{08E0AD22-77D5-414B-AA41-0D6053F50BF2}">
      <dgm:prSet/>
      <dgm:spPr/>
      <dgm:t>
        <a:bodyPr/>
        <a:lstStyle/>
        <a:p>
          <a:endParaRPr lang="en-US"/>
        </a:p>
      </dgm:t>
    </dgm:pt>
    <dgm:pt modelId="{20AAB2EF-3C4E-6048-8B3F-E1D1692C9779}">
      <dgm:prSet phldrT="[Text]" custT="1"/>
      <dgm:spPr/>
      <dgm:t>
        <a:bodyPr/>
        <a:lstStyle/>
        <a:p>
          <a:r>
            <a:rPr lang="en-US" sz="1400" dirty="0" smtClean="0">
              <a:latin typeface="Century Gothic"/>
              <a:cs typeface="Century Gothic"/>
            </a:rPr>
            <a:t>27 Relational tables</a:t>
          </a:r>
          <a:endParaRPr lang="en-US" sz="1400" dirty="0">
            <a:latin typeface="Century Gothic"/>
            <a:cs typeface="Century Gothic"/>
          </a:endParaRPr>
        </a:p>
      </dgm:t>
    </dgm:pt>
    <dgm:pt modelId="{913581B7-8CC4-8540-A494-2BDA2EA0C0E5}" type="parTrans" cxnId="{D0083E8A-E2EC-ED48-A8FB-A3B53D57E244}">
      <dgm:prSet/>
      <dgm:spPr/>
      <dgm:t>
        <a:bodyPr/>
        <a:lstStyle/>
        <a:p>
          <a:endParaRPr lang="en-US"/>
        </a:p>
      </dgm:t>
    </dgm:pt>
    <dgm:pt modelId="{1AD983E0-8FCE-3548-9562-011257F54328}" type="sibTrans" cxnId="{D0083E8A-E2EC-ED48-A8FB-A3B53D57E244}">
      <dgm:prSet/>
      <dgm:spPr/>
      <dgm:t>
        <a:bodyPr/>
        <a:lstStyle/>
        <a:p>
          <a:endParaRPr lang="en-US"/>
        </a:p>
      </dgm:t>
    </dgm:pt>
    <dgm:pt modelId="{BE8E1B2E-2783-C743-BFFB-F043F082C038}">
      <dgm:prSet phldrT="[Text]" custT="1"/>
      <dgm:spPr/>
      <dgm:t>
        <a:bodyPr/>
        <a:lstStyle/>
        <a:p>
          <a:r>
            <a:rPr lang="en-US" sz="1400" dirty="0" smtClean="0">
              <a:latin typeface="Century Gothic"/>
              <a:cs typeface="Century Gothic"/>
            </a:rPr>
            <a:t>4 Triggers &amp; procedures</a:t>
          </a:r>
          <a:endParaRPr lang="en-US" sz="1400" dirty="0">
            <a:latin typeface="Century Gothic"/>
            <a:cs typeface="Century Gothic"/>
          </a:endParaRPr>
        </a:p>
      </dgm:t>
    </dgm:pt>
    <dgm:pt modelId="{C075CF20-E8F6-BE43-903D-84F467062021}" type="parTrans" cxnId="{CEDDD296-089C-5E45-808E-D246E33D274E}">
      <dgm:prSet/>
      <dgm:spPr/>
      <dgm:t>
        <a:bodyPr/>
        <a:lstStyle/>
        <a:p>
          <a:endParaRPr lang="en-US"/>
        </a:p>
      </dgm:t>
    </dgm:pt>
    <dgm:pt modelId="{00DE91E9-D3D4-C54B-A020-1E270F70A460}" type="sibTrans" cxnId="{CEDDD296-089C-5E45-808E-D246E33D274E}">
      <dgm:prSet/>
      <dgm:spPr/>
      <dgm:t>
        <a:bodyPr/>
        <a:lstStyle/>
        <a:p>
          <a:endParaRPr lang="en-US"/>
        </a:p>
      </dgm:t>
    </dgm:pt>
    <dgm:pt modelId="{59B775E3-E510-174C-A6C3-97489B19A550}">
      <dgm:prSet phldrT="[Text]" custT="1"/>
      <dgm:spPr/>
      <dgm:t>
        <a:bodyPr/>
        <a:lstStyle/>
        <a:p>
          <a:r>
            <a:rPr lang="en-US" sz="1400" dirty="0" smtClean="0">
              <a:latin typeface="Century Gothic"/>
              <a:cs typeface="Century Gothic"/>
            </a:rPr>
            <a:t>10 Reports </a:t>
          </a:r>
          <a:endParaRPr lang="en-US" sz="1400" dirty="0">
            <a:latin typeface="Century Gothic"/>
            <a:cs typeface="Century Gothic"/>
          </a:endParaRPr>
        </a:p>
      </dgm:t>
    </dgm:pt>
    <dgm:pt modelId="{E75D620B-873C-5A41-A059-8FBCF1BCECEC}" type="parTrans" cxnId="{2B59A7DB-7AFB-8046-B095-37C871DD955B}">
      <dgm:prSet/>
      <dgm:spPr/>
      <dgm:t>
        <a:bodyPr/>
        <a:lstStyle/>
        <a:p>
          <a:endParaRPr lang="en-US"/>
        </a:p>
      </dgm:t>
    </dgm:pt>
    <dgm:pt modelId="{950724DF-7C72-A948-B01A-808EB987D6DB}" type="sibTrans" cxnId="{2B59A7DB-7AFB-8046-B095-37C871DD955B}">
      <dgm:prSet/>
      <dgm:spPr/>
      <dgm:t>
        <a:bodyPr/>
        <a:lstStyle/>
        <a:p>
          <a:endParaRPr lang="en-US"/>
        </a:p>
      </dgm:t>
    </dgm:pt>
    <dgm:pt modelId="{8864F5B8-F59E-4947-9C53-FB8EAFD069A7}">
      <dgm:prSet phldrT="[Text]" custT="1"/>
      <dgm:spPr/>
      <dgm:t>
        <a:bodyPr/>
        <a:lstStyle/>
        <a:p>
          <a:r>
            <a:rPr lang="en-US" sz="1400" smtClean="0">
              <a:latin typeface="Century Gothic"/>
              <a:cs typeface="Century Gothic"/>
            </a:rPr>
            <a:t>124 Attributes</a:t>
          </a:r>
          <a:endParaRPr lang="en-US" sz="1400" dirty="0">
            <a:latin typeface="Century Gothic"/>
            <a:cs typeface="Century Gothic"/>
          </a:endParaRPr>
        </a:p>
      </dgm:t>
    </dgm:pt>
    <dgm:pt modelId="{A910B90E-EB8E-514E-A012-5525854727E1}" type="parTrans" cxnId="{281FBB06-EE0F-4549-B886-9B14522B8F9F}">
      <dgm:prSet/>
      <dgm:spPr/>
      <dgm:t>
        <a:bodyPr/>
        <a:lstStyle/>
        <a:p>
          <a:endParaRPr lang="en-US"/>
        </a:p>
      </dgm:t>
    </dgm:pt>
    <dgm:pt modelId="{7FA0E6BB-CAA6-2F45-9B12-CD151F4780CE}" type="sibTrans" cxnId="{281FBB06-EE0F-4549-B886-9B14522B8F9F}">
      <dgm:prSet/>
      <dgm:spPr/>
      <dgm:t>
        <a:bodyPr/>
        <a:lstStyle/>
        <a:p>
          <a:endParaRPr lang="en-US"/>
        </a:p>
      </dgm:t>
    </dgm:pt>
    <dgm:pt modelId="{9465F0F2-BF66-4A41-A88B-4BFEA8196193}">
      <dgm:prSet phldrT="[Text]" custT="1"/>
      <dgm:spPr/>
      <dgm:t>
        <a:bodyPr/>
        <a:lstStyle/>
        <a:p>
          <a:r>
            <a:rPr lang="en-US" sz="1400" dirty="0" smtClean="0">
              <a:latin typeface="Century Gothic"/>
              <a:cs typeface="Century Gothic"/>
            </a:rPr>
            <a:t>21 Entities</a:t>
          </a:r>
          <a:endParaRPr lang="en-US" sz="1400" dirty="0">
            <a:latin typeface="Century Gothic"/>
            <a:cs typeface="Century Gothic"/>
          </a:endParaRPr>
        </a:p>
      </dgm:t>
    </dgm:pt>
    <dgm:pt modelId="{71AFC948-1044-4A40-9809-135E2B790132}" type="sibTrans" cxnId="{6B084A49-1DCB-EC44-9440-D0ABF27C15F1}">
      <dgm:prSet/>
      <dgm:spPr/>
      <dgm:t>
        <a:bodyPr/>
        <a:lstStyle/>
        <a:p>
          <a:endParaRPr lang="en-US"/>
        </a:p>
      </dgm:t>
    </dgm:pt>
    <dgm:pt modelId="{F2529BD0-E05D-D741-AD16-447E8CD5C3BC}" type="parTrans" cxnId="{6B084A49-1DCB-EC44-9440-D0ABF27C15F1}">
      <dgm:prSet/>
      <dgm:spPr/>
      <dgm:t>
        <a:bodyPr/>
        <a:lstStyle/>
        <a:p>
          <a:endParaRPr lang="en-US"/>
        </a:p>
      </dgm:t>
    </dgm:pt>
    <dgm:pt modelId="{8C7C5CD8-67EE-B24E-8B63-9F4005E62C62}" type="pres">
      <dgm:prSet presAssocID="{1DF01E0D-5DBA-6146-9C98-921D05A706B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13ADF4-6425-AB45-B9C9-303DBE38C4A1}" type="pres">
      <dgm:prSet presAssocID="{D5DA92D3-050F-1A47-9724-8461EDF2F27B}" presName="centerShape" presStyleLbl="node0" presStyleIdx="0" presStyleCnt="1"/>
      <dgm:spPr/>
      <dgm:t>
        <a:bodyPr/>
        <a:lstStyle/>
        <a:p>
          <a:endParaRPr lang="en-US"/>
        </a:p>
      </dgm:t>
    </dgm:pt>
    <dgm:pt modelId="{9BB0A8B9-AA14-ED4D-A3F6-198C740E4FDC}" type="pres">
      <dgm:prSet presAssocID="{20AAB2EF-3C4E-6048-8B3F-E1D1692C9779}" presName="node" presStyleLbl="node1" presStyleIdx="0" presStyleCnt="5" custScaleX="116706" custScaleY="1109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B87C9-50E3-0D4A-B9D3-E688483D5171}" type="pres">
      <dgm:prSet presAssocID="{20AAB2EF-3C4E-6048-8B3F-E1D1692C9779}" presName="dummy" presStyleCnt="0"/>
      <dgm:spPr/>
    </dgm:pt>
    <dgm:pt modelId="{C3AD5B68-8AC5-DD4B-AD77-9FE4AB0E4BFA}" type="pres">
      <dgm:prSet presAssocID="{1AD983E0-8FCE-3548-9562-011257F54328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358A488-9633-124A-B613-0E8ECADD650F}" type="pres">
      <dgm:prSet presAssocID="{BE8E1B2E-2783-C743-BFFB-F043F082C038}" presName="node" presStyleLbl="node1" presStyleIdx="1" presStyleCnt="5" custScaleX="126472" custScaleY="106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3D7B2-8088-3D4B-83B2-8F660C84EE79}" type="pres">
      <dgm:prSet presAssocID="{BE8E1B2E-2783-C743-BFFB-F043F082C038}" presName="dummy" presStyleCnt="0"/>
      <dgm:spPr/>
    </dgm:pt>
    <dgm:pt modelId="{4CBFFD91-41A1-254B-945A-EB8ABDC067D1}" type="pres">
      <dgm:prSet presAssocID="{00DE91E9-D3D4-C54B-A020-1E270F70A46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6301300-623B-1B49-878B-30E34DDAEED9}" type="pres">
      <dgm:prSet presAssocID="{59B775E3-E510-174C-A6C3-97489B19A550}" presName="node" presStyleLbl="node1" presStyleIdx="2" presStyleCnt="5" custScaleX="115622" custScaleY="1094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C9F91-DF69-A94E-A127-5E767074E64A}" type="pres">
      <dgm:prSet presAssocID="{59B775E3-E510-174C-A6C3-97489B19A550}" presName="dummy" presStyleCnt="0"/>
      <dgm:spPr/>
    </dgm:pt>
    <dgm:pt modelId="{860FBCC7-8D73-1D49-AC88-BE11E93A8153}" type="pres">
      <dgm:prSet presAssocID="{950724DF-7C72-A948-B01A-808EB987D6D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6AC7525-577D-AD4E-AA32-930D167278CF}" type="pres">
      <dgm:prSet presAssocID="{9465F0F2-BF66-4A41-A88B-4BFEA8196193}" presName="node" presStyleLbl="node1" presStyleIdx="3" presStyleCnt="5" custScaleX="119817" custScaleY="114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CFAA1D-3853-4340-997A-EA33EE0CC294}" type="pres">
      <dgm:prSet presAssocID="{9465F0F2-BF66-4A41-A88B-4BFEA8196193}" presName="dummy" presStyleCnt="0"/>
      <dgm:spPr/>
    </dgm:pt>
    <dgm:pt modelId="{80F950E7-7E5F-7A47-B8A1-B2FE6E49B40B}" type="pres">
      <dgm:prSet presAssocID="{71AFC948-1044-4A40-9809-135E2B79013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5AD907E-0110-4543-A827-BD8A6A94500D}" type="pres">
      <dgm:prSet presAssocID="{8864F5B8-F59E-4947-9C53-FB8EAFD069A7}" presName="node" presStyleLbl="node1" presStyleIdx="4" presStyleCnt="5" custScaleX="115825" custScaleY="108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37D606-C132-ED4B-8DFB-28B3C63F3633}" type="pres">
      <dgm:prSet presAssocID="{8864F5B8-F59E-4947-9C53-FB8EAFD069A7}" presName="dummy" presStyleCnt="0"/>
      <dgm:spPr/>
    </dgm:pt>
    <dgm:pt modelId="{F8FE2086-C393-F64D-9D53-0B7D57020ADE}" type="pres">
      <dgm:prSet presAssocID="{7FA0E6BB-CAA6-2F45-9B12-CD151F4780CE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EA2AEBF-105C-EE43-9673-051A5CBBEBA9}" type="presOf" srcId="{20AAB2EF-3C4E-6048-8B3F-E1D1692C9779}" destId="{9BB0A8B9-AA14-ED4D-A3F6-198C740E4FDC}" srcOrd="0" destOrd="0" presId="urn:microsoft.com/office/officeart/2005/8/layout/radial6"/>
    <dgm:cxn modelId="{C3408F83-5654-4147-AA9D-563391BFAE14}" type="presOf" srcId="{1DF01E0D-5DBA-6146-9C98-921D05A706B1}" destId="{8C7C5CD8-67EE-B24E-8B63-9F4005E62C62}" srcOrd="0" destOrd="0" presId="urn:microsoft.com/office/officeart/2005/8/layout/radial6"/>
    <dgm:cxn modelId="{6B084A49-1DCB-EC44-9440-D0ABF27C15F1}" srcId="{D5DA92D3-050F-1A47-9724-8461EDF2F27B}" destId="{9465F0F2-BF66-4A41-A88B-4BFEA8196193}" srcOrd="3" destOrd="0" parTransId="{F2529BD0-E05D-D741-AD16-447E8CD5C3BC}" sibTransId="{71AFC948-1044-4A40-9809-135E2B790132}"/>
    <dgm:cxn modelId="{08E0AD22-77D5-414B-AA41-0D6053F50BF2}" srcId="{1DF01E0D-5DBA-6146-9C98-921D05A706B1}" destId="{D5DA92D3-050F-1A47-9724-8461EDF2F27B}" srcOrd="0" destOrd="0" parTransId="{8ED21BF6-229D-6A4B-A1DB-AFA15258B721}" sibTransId="{4AC8CA20-A1E4-494B-89F1-560D18B5B9C3}"/>
    <dgm:cxn modelId="{434D3986-1903-EF44-9A27-50A94CE15481}" type="presOf" srcId="{BE8E1B2E-2783-C743-BFFB-F043F082C038}" destId="{5358A488-9633-124A-B613-0E8ECADD650F}" srcOrd="0" destOrd="0" presId="urn:microsoft.com/office/officeart/2005/8/layout/radial6"/>
    <dgm:cxn modelId="{2AF464DB-572A-3A43-A500-EB565E076955}" type="presOf" srcId="{950724DF-7C72-A948-B01A-808EB987D6DB}" destId="{860FBCC7-8D73-1D49-AC88-BE11E93A8153}" srcOrd="0" destOrd="0" presId="urn:microsoft.com/office/officeart/2005/8/layout/radial6"/>
    <dgm:cxn modelId="{D0083E8A-E2EC-ED48-A8FB-A3B53D57E244}" srcId="{D5DA92D3-050F-1A47-9724-8461EDF2F27B}" destId="{20AAB2EF-3C4E-6048-8B3F-E1D1692C9779}" srcOrd="0" destOrd="0" parTransId="{913581B7-8CC4-8540-A494-2BDA2EA0C0E5}" sibTransId="{1AD983E0-8FCE-3548-9562-011257F54328}"/>
    <dgm:cxn modelId="{54F5E4CF-D00C-AC41-9E71-101DAFA52837}" type="presOf" srcId="{9465F0F2-BF66-4A41-A88B-4BFEA8196193}" destId="{A6AC7525-577D-AD4E-AA32-930D167278CF}" srcOrd="0" destOrd="0" presId="urn:microsoft.com/office/officeart/2005/8/layout/radial6"/>
    <dgm:cxn modelId="{483116BD-7110-7445-A34D-2AEED7320CA4}" type="presOf" srcId="{7FA0E6BB-CAA6-2F45-9B12-CD151F4780CE}" destId="{F8FE2086-C393-F64D-9D53-0B7D57020ADE}" srcOrd="0" destOrd="0" presId="urn:microsoft.com/office/officeart/2005/8/layout/radial6"/>
    <dgm:cxn modelId="{2B59A7DB-7AFB-8046-B095-37C871DD955B}" srcId="{D5DA92D3-050F-1A47-9724-8461EDF2F27B}" destId="{59B775E3-E510-174C-A6C3-97489B19A550}" srcOrd="2" destOrd="0" parTransId="{E75D620B-873C-5A41-A059-8FBCF1BCECEC}" sibTransId="{950724DF-7C72-A948-B01A-808EB987D6DB}"/>
    <dgm:cxn modelId="{630D46DC-5A66-DB4A-BA72-2B45E5ABEA5A}" type="presOf" srcId="{1AD983E0-8FCE-3548-9562-011257F54328}" destId="{C3AD5B68-8AC5-DD4B-AD77-9FE4AB0E4BFA}" srcOrd="0" destOrd="0" presId="urn:microsoft.com/office/officeart/2005/8/layout/radial6"/>
    <dgm:cxn modelId="{8B154E34-5C2D-E648-B9C0-7D5B09DDBFBD}" type="presOf" srcId="{D5DA92D3-050F-1A47-9724-8461EDF2F27B}" destId="{8713ADF4-6425-AB45-B9C9-303DBE38C4A1}" srcOrd="0" destOrd="0" presId="urn:microsoft.com/office/officeart/2005/8/layout/radial6"/>
    <dgm:cxn modelId="{6B8A04AF-6447-BC49-B1A0-47081EB9BA4B}" type="presOf" srcId="{8864F5B8-F59E-4947-9C53-FB8EAFD069A7}" destId="{85AD907E-0110-4543-A827-BD8A6A94500D}" srcOrd="0" destOrd="0" presId="urn:microsoft.com/office/officeart/2005/8/layout/radial6"/>
    <dgm:cxn modelId="{7E900962-29C5-E243-A0AF-1FFE6BD08AC1}" type="presOf" srcId="{71AFC948-1044-4A40-9809-135E2B790132}" destId="{80F950E7-7E5F-7A47-B8A1-B2FE6E49B40B}" srcOrd="0" destOrd="0" presId="urn:microsoft.com/office/officeart/2005/8/layout/radial6"/>
    <dgm:cxn modelId="{281FBB06-EE0F-4549-B886-9B14522B8F9F}" srcId="{D5DA92D3-050F-1A47-9724-8461EDF2F27B}" destId="{8864F5B8-F59E-4947-9C53-FB8EAFD069A7}" srcOrd="4" destOrd="0" parTransId="{A910B90E-EB8E-514E-A012-5525854727E1}" sibTransId="{7FA0E6BB-CAA6-2F45-9B12-CD151F4780CE}"/>
    <dgm:cxn modelId="{B96F19DD-B4D3-CD44-8B1C-DABEECAC3DF4}" type="presOf" srcId="{00DE91E9-D3D4-C54B-A020-1E270F70A460}" destId="{4CBFFD91-41A1-254B-945A-EB8ABDC067D1}" srcOrd="0" destOrd="0" presId="urn:microsoft.com/office/officeart/2005/8/layout/radial6"/>
    <dgm:cxn modelId="{CEDDD296-089C-5E45-808E-D246E33D274E}" srcId="{D5DA92D3-050F-1A47-9724-8461EDF2F27B}" destId="{BE8E1B2E-2783-C743-BFFB-F043F082C038}" srcOrd="1" destOrd="0" parTransId="{C075CF20-E8F6-BE43-903D-84F467062021}" sibTransId="{00DE91E9-D3D4-C54B-A020-1E270F70A460}"/>
    <dgm:cxn modelId="{0FFB67DF-174A-A044-8624-6D30ABDAE312}" type="presOf" srcId="{59B775E3-E510-174C-A6C3-97489B19A550}" destId="{66301300-623B-1B49-878B-30E34DDAEED9}" srcOrd="0" destOrd="0" presId="urn:microsoft.com/office/officeart/2005/8/layout/radial6"/>
    <dgm:cxn modelId="{2ACED0C5-4B5E-0749-B198-872A91BCC0B7}" type="presParOf" srcId="{8C7C5CD8-67EE-B24E-8B63-9F4005E62C62}" destId="{8713ADF4-6425-AB45-B9C9-303DBE38C4A1}" srcOrd="0" destOrd="0" presId="urn:microsoft.com/office/officeart/2005/8/layout/radial6"/>
    <dgm:cxn modelId="{7D7DFD56-E408-D642-BD56-3152EA2292E6}" type="presParOf" srcId="{8C7C5CD8-67EE-B24E-8B63-9F4005E62C62}" destId="{9BB0A8B9-AA14-ED4D-A3F6-198C740E4FDC}" srcOrd="1" destOrd="0" presId="urn:microsoft.com/office/officeart/2005/8/layout/radial6"/>
    <dgm:cxn modelId="{A651D067-470E-9540-BE3D-5B268E830FEA}" type="presParOf" srcId="{8C7C5CD8-67EE-B24E-8B63-9F4005E62C62}" destId="{099B87C9-50E3-0D4A-B9D3-E688483D5171}" srcOrd="2" destOrd="0" presId="urn:microsoft.com/office/officeart/2005/8/layout/radial6"/>
    <dgm:cxn modelId="{76917ACA-F77E-FC49-8248-24AC773F95E1}" type="presParOf" srcId="{8C7C5CD8-67EE-B24E-8B63-9F4005E62C62}" destId="{C3AD5B68-8AC5-DD4B-AD77-9FE4AB0E4BFA}" srcOrd="3" destOrd="0" presId="urn:microsoft.com/office/officeart/2005/8/layout/radial6"/>
    <dgm:cxn modelId="{DFC00A0A-5435-2E45-923A-6CD57E7214A7}" type="presParOf" srcId="{8C7C5CD8-67EE-B24E-8B63-9F4005E62C62}" destId="{5358A488-9633-124A-B613-0E8ECADD650F}" srcOrd="4" destOrd="0" presId="urn:microsoft.com/office/officeart/2005/8/layout/radial6"/>
    <dgm:cxn modelId="{7D271026-5F3A-DB4F-9F84-3341DB443C7C}" type="presParOf" srcId="{8C7C5CD8-67EE-B24E-8B63-9F4005E62C62}" destId="{7733D7B2-8088-3D4B-83B2-8F660C84EE79}" srcOrd="5" destOrd="0" presId="urn:microsoft.com/office/officeart/2005/8/layout/radial6"/>
    <dgm:cxn modelId="{50D2526A-16B8-2E44-882E-7CE269AAED70}" type="presParOf" srcId="{8C7C5CD8-67EE-B24E-8B63-9F4005E62C62}" destId="{4CBFFD91-41A1-254B-945A-EB8ABDC067D1}" srcOrd="6" destOrd="0" presId="urn:microsoft.com/office/officeart/2005/8/layout/radial6"/>
    <dgm:cxn modelId="{CB3DBD56-3B00-0A47-9B18-93B2FE1B63BB}" type="presParOf" srcId="{8C7C5CD8-67EE-B24E-8B63-9F4005E62C62}" destId="{66301300-623B-1B49-878B-30E34DDAEED9}" srcOrd="7" destOrd="0" presId="urn:microsoft.com/office/officeart/2005/8/layout/radial6"/>
    <dgm:cxn modelId="{B970475B-202E-C248-AAE0-F55014B6D109}" type="presParOf" srcId="{8C7C5CD8-67EE-B24E-8B63-9F4005E62C62}" destId="{D92C9F91-DF69-A94E-A127-5E767074E64A}" srcOrd="8" destOrd="0" presId="urn:microsoft.com/office/officeart/2005/8/layout/radial6"/>
    <dgm:cxn modelId="{ADE3DCC6-0E04-6742-B4FC-A2287CAD9471}" type="presParOf" srcId="{8C7C5CD8-67EE-B24E-8B63-9F4005E62C62}" destId="{860FBCC7-8D73-1D49-AC88-BE11E93A8153}" srcOrd="9" destOrd="0" presId="urn:microsoft.com/office/officeart/2005/8/layout/radial6"/>
    <dgm:cxn modelId="{28586180-FA1E-C249-B10A-B4C6C0085A3F}" type="presParOf" srcId="{8C7C5CD8-67EE-B24E-8B63-9F4005E62C62}" destId="{A6AC7525-577D-AD4E-AA32-930D167278CF}" srcOrd="10" destOrd="0" presId="urn:microsoft.com/office/officeart/2005/8/layout/radial6"/>
    <dgm:cxn modelId="{AB144BBC-CD85-0340-A43B-B02A8EC72E6F}" type="presParOf" srcId="{8C7C5CD8-67EE-B24E-8B63-9F4005E62C62}" destId="{7ACFAA1D-3853-4340-997A-EA33EE0CC294}" srcOrd="11" destOrd="0" presId="urn:microsoft.com/office/officeart/2005/8/layout/radial6"/>
    <dgm:cxn modelId="{FBB64672-B41C-6F4C-A8D7-6E429F7E98B5}" type="presParOf" srcId="{8C7C5CD8-67EE-B24E-8B63-9F4005E62C62}" destId="{80F950E7-7E5F-7A47-B8A1-B2FE6E49B40B}" srcOrd="12" destOrd="0" presId="urn:microsoft.com/office/officeart/2005/8/layout/radial6"/>
    <dgm:cxn modelId="{87E87939-E730-9D43-9531-1708C84DB089}" type="presParOf" srcId="{8C7C5CD8-67EE-B24E-8B63-9F4005E62C62}" destId="{85AD907E-0110-4543-A827-BD8A6A94500D}" srcOrd="13" destOrd="0" presId="urn:microsoft.com/office/officeart/2005/8/layout/radial6"/>
    <dgm:cxn modelId="{E07F1707-F0CB-C044-BED3-03FEFDF9C789}" type="presParOf" srcId="{8C7C5CD8-67EE-B24E-8B63-9F4005E62C62}" destId="{9A37D606-C132-ED4B-8DFB-28B3C63F3633}" srcOrd="14" destOrd="0" presId="urn:microsoft.com/office/officeart/2005/8/layout/radial6"/>
    <dgm:cxn modelId="{B958D7B4-273E-B94F-A6AC-B534061A8307}" type="presParOf" srcId="{8C7C5CD8-67EE-B24E-8B63-9F4005E62C62}" destId="{F8FE2086-C393-F64D-9D53-0B7D57020AD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E2086-C393-F64D-9D53-0B7D57020ADE}">
      <dsp:nvSpPr>
        <dsp:cNvPr id="0" name=""/>
        <dsp:cNvSpPr/>
      </dsp:nvSpPr>
      <dsp:spPr>
        <a:xfrm>
          <a:off x="1580900" y="590891"/>
          <a:ext cx="3917423" cy="3917423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F950E7-7E5F-7A47-B8A1-B2FE6E49B40B}">
      <dsp:nvSpPr>
        <dsp:cNvPr id="0" name=""/>
        <dsp:cNvSpPr/>
      </dsp:nvSpPr>
      <dsp:spPr>
        <a:xfrm>
          <a:off x="1580900" y="590891"/>
          <a:ext cx="3917423" cy="3917423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0FBCC7-8D73-1D49-AC88-BE11E93A8153}">
      <dsp:nvSpPr>
        <dsp:cNvPr id="0" name=""/>
        <dsp:cNvSpPr/>
      </dsp:nvSpPr>
      <dsp:spPr>
        <a:xfrm>
          <a:off x="1580900" y="590891"/>
          <a:ext cx="3917423" cy="3917423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BFFD91-41A1-254B-945A-EB8ABDC067D1}">
      <dsp:nvSpPr>
        <dsp:cNvPr id="0" name=""/>
        <dsp:cNvSpPr/>
      </dsp:nvSpPr>
      <dsp:spPr>
        <a:xfrm>
          <a:off x="1580900" y="590891"/>
          <a:ext cx="3917423" cy="3917423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AD5B68-8AC5-DD4B-AD77-9FE4AB0E4BFA}">
      <dsp:nvSpPr>
        <dsp:cNvPr id="0" name=""/>
        <dsp:cNvSpPr/>
      </dsp:nvSpPr>
      <dsp:spPr>
        <a:xfrm>
          <a:off x="1580900" y="590891"/>
          <a:ext cx="3917423" cy="3917423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13ADF4-6425-AB45-B9C9-303DBE38C4A1}">
      <dsp:nvSpPr>
        <dsp:cNvPr id="0" name=""/>
        <dsp:cNvSpPr/>
      </dsp:nvSpPr>
      <dsp:spPr>
        <a:xfrm>
          <a:off x="2637582" y="1647572"/>
          <a:ext cx="1804060" cy="18040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entury Gothic"/>
              <a:cs typeface="Century Gothic"/>
            </a:rPr>
            <a:t>Solution for </a:t>
          </a:r>
          <a:r>
            <a:rPr lang="en-US" sz="2500" kern="1200" dirty="0" err="1" smtClean="0">
              <a:latin typeface="Century Gothic"/>
              <a:cs typeface="Century Gothic"/>
            </a:rPr>
            <a:t>CoHost</a:t>
          </a:r>
          <a:endParaRPr lang="en-US" sz="2500" kern="1200" dirty="0">
            <a:latin typeface="Century Gothic"/>
            <a:cs typeface="Century Gothic"/>
          </a:endParaRPr>
        </a:p>
      </dsp:txBody>
      <dsp:txXfrm>
        <a:off x="2901780" y="1911770"/>
        <a:ext cx="1275664" cy="1275664"/>
      </dsp:txXfrm>
    </dsp:sp>
    <dsp:sp modelId="{9BB0A8B9-AA14-ED4D-A3F6-198C740E4FDC}">
      <dsp:nvSpPr>
        <dsp:cNvPr id="0" name=""/>
        <dsp:cNvSpPr/>
      </dsp:nvSpPr>
      <dsp:spPr>
        <a:xfrm>
          <a:off x="2802705" y="-63993"/>
          <a:ext cx="1473812" cy="140069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Gothic"/>
              <a:cs typeface="Century Gothic"/>
            </a:rPr>
            <a:t>27 Relational tables</a:t>
          </a:r>
          <a:endParaRPr lang="en-US" sz="1400" kern="1200" dirty="0">
            <a:latin typeface="Century Gothic"/>
            <a:cs typeface="Century Gothic"/>
          </a:endParaRPr>
        </a:p>
      </dsp:txBody>
      <dsp:txXfrm>
        <a:off x="3018540" y="141134"/>
        <a:ext cx="1042142" cy="990440"/>
      </dsp:txXfrm>
    </dsp:sp>
    <dsp:sp modelId="{5358A488-9633-124A-B613-0E8ECADD650F}">
      <dsp:nvSpPr>
        <dsp:cNvPr id="0" name=""/>
        <dsp:cNvSpPr/>
      </dsp:nvSpPr>
      <dsp:spPr>
        <a:xfrm>
          <a:off x="4560649" y="1288103"/>
          <a:ext cx="1597141" cy="13405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Gothic"/>
              <a:cs typeface="Century Gothic"/>
            </a:rPr>
            <a:t>4 Triggers &amp; procedures</a:t>
          </a:r>
          <a:endParaRPr lang="en-US" sz="1400" kern="1200" dirty="0">
            <a:latin typeface="Century Gothic"/>
            <a:cs typeface="Century Gothic"/>
          </a:endParaRPr>
        </a:p>
      </dsp:txBody>
      <dsp:txXfrm>
        <a:off x="4794545" y="1484421"/>
        <a:ext cx="1129349" cy="947908"/>
      </dsp:txXfrm>
    </dsp:sp>
    <dsp:sp modelId="{66301300-623B-1B49-878B-30E34DDAEED9}">
      <dsp:nvSpPr>
        <dsp:cNvPr id="0" name=""/>
        <dsp:cNvSpPr/>
      </dsp:nvSpPr>
      <dsp:spPr>
        <a:xfrm>
          <a:off x="3934130" y="3406635"/>
          <a:ext cx="1460123" cy="138163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Gothic"/>
              <a:cs typeface="Century Gothic"/>
            </a:rPr>
            <a:t>10 Reports </a:t>
          </a:r>
          <a:endParaRPr lang="en-US" sz="1400" kern="1200" dirty="0">
            <a:latin typeface="Century Gothic"/>
            <a:cs typeface="Century Gothic"/>
          </a:endParaRPr>
        </a:p>
      </dsp:txBody>
      <dsp:txXfrm>
        <a:off x="4147960" y="3608971"/>
        <a:ext cx="1032463" cy="976965"/>
      </dsp:txXfrm>
    </dsp:sp>
    <dsp:sp modelId="{A6AC7525-577D-AD4E-AA32-930D167278CF}">
      <dsp:nvSpPr>
        <dsp:cNvPr id="0" name=""/>
        <dsp:cNvSpPr/>
      </dsp:nvSpPr>
      <dsp:spPr>
        <a:xfrm>
          <a:off x="1658482" y="3372128"/>
          <a:ext cx="1513099" cy="1450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entury Gothic"/>
              <a:cs typeface="Century Gothic"/>
            </a:rPr>
            <a:t>21 Entities</a:t>
          </a:r>
          <a:endParaRPr lang="en-US" sz="1400" kern="1200" dirty="0">
            <a:latin typeface="Century Gothic"/>
            <a:cs typeface="Century Gothic"/>
          </a:endParaRPr>
        </a:p>
      </dsp:txBody>
      <dsp:txXfrm>
        <a:off x="1880070" y="3584571"/>
        <a:ext cx="1069923" cy="1025766"/>
      </dsp:txXfrm>
    </dsp:sp>
    <dsp:sp modelId="{85AD907E-0110-4543-A827-BD8A6A94500D}">
      <dsp:nvSpPr>
        <dsp:cNvPr id="0" name=""/>
        <dsp:cNvSpPr/>
      </dsp:nvSpPr>
      <dsp:spPr>
        <a:xfrm>
          <a:off x="988660" y="1275084"/>
          <a:ext cx="1462687" cy="136658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latin typeface="Century Gothic"/>
              <a:cs typeface="Century Gothic"/>
            </a:rPr>
            <a:t>124 Attributes</a:t>
          </a:r>
          <a:endParaRPr lang="en-US" sz="1400" kern="1200" dirty="0">
            <a:latin typeface="Century Gothic"/>
            <a:cs typeface="Century Gothic"/>
          </a:endParaRPr>
        </a:p>
      </dsp:txBody>
      <dsp:txXfrm>
        <a:off x="1202866" y="1475216"/>
        <a:ext cx="1034275" cy="96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2A88B-708E-594D-83C6-379E32DB0BDC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8A1D1-7CC9-B648-95A6-7B3840B43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4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8A1D1-7CC9-B648-95A6-7B3840B43D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6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8A1D1-7CC9-B648-95A6-7B3840B43D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93C9F-5D68-41B4-A238-4773394C49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54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93C9F-5D68-41B4-A238-4773394C496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2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93C9F-5D68-41B4-A238-4773394C49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59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8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9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0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10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1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526C-1ED5-0A4E-AD17-4AE3A4AC5CB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08621-927A-2740-A0A2-75D8654B2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52.35.40.151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zcom81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6071" r="2920" b="4012"/>
          <a:stretch/>
        </p:blipFill>
        <p:spPr>
          <a:xfrm>
            <a:off x="4498681" y="3416400"/>
            <a:ext cx="4304959" cy="33491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389252" y="1259138"/>
            <a:ext cx="6166853" cy="5402458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817849a0f171176556a348d956fc34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8077"/>
            <a:ext cx="4925072" cy="37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ER overview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13" name="Picture 12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pic>
        <p:nvPicPr>
          <p:cNvPr id="19" name="Picture 18" descr="NEW Entity map as of 11_30_15 V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r="727"/>
          <a:stretch/>
        </p:blipFill>
        <p:spPr>
          <a:xfrm>
            <a:off x="80065" y="985300"/>
            <a:ext cx="9034568" cy="5069196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-21605" y="3110180"/>
            <a:ext cx="8093401" cy="3107335"/>
          </a:xfrm>
          <a:prstGeom prst="frame">
            <a:avLst>
              <a:gd name="adj1" fmla="val 190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117052" y="927098"/>
            <a:ext cx="5037895" cy="2659187"/>
          </a:xfrm>
          <a:prstGeom prst="frame">
            <a:avLst>
              <a:gd name="adj1" fmla="val 190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-10674" y="927098"/>
            <a:ext cx="5624616" cy="2818031"/>
          </a:xfrm>
          <a:prstGeom prst="frame">
            <a:avLst>
              <a:gd name="adj1" fmla="val 190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0877" y="5676115"/>
            <a:ext cx="571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Reservation and Housing Details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882" y="3216954"/>
            <a:ext cx="356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Employee Information 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6799" y="2958846"/>
            <a:ext cx="321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Company Details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979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8" grpId="0" animBg="1"/>
      <p:bldP spid="8" grpId="1" animBg="1"/>
      <p:bldP spid="15" grpId="0"/>
      <p:bldP spid="9" grpId="0"/>
      <p:bldP spid="9" grpId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ER Part 1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: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Employee Information </a:t>
            </a:r>
          </a:p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9" name="Picture 8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204489" y="844515"/>
            <a:ext cx="8786950" cy="5192892"/>
          </a:xfrm>
          <a:prstGeom prst="frame">
            <a:avLst>
              <a:gd name="adj1" fmla="val 913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7445" r="15021" b="30390"/>
          <a:stretch/>
        </p:blipFill>
        <p:spPr>
          <a:xfrm>
            <a:off x="215252" y="1312946"/>
            <a:ext cx="8786950" cy="3665657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3931478" y="2517912"/>
            <a:ext cx="1325218" cy="1391477"/>
          </a:xfrm>
          <a:prstGeom prst="frame">
            <a:avLst>
              <a:gd name="adj1" fmla="val 5743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88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0.07726 0.197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26 0.19792 L -0.12222 0.2171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3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27 0.21704 L -0.25912 0.0752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3" y="-7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ER Part 2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: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Company Details</a:t>
            </a:r>
          </a:p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9" name="Picture 8" descr="tjlong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64491" y="844515"/>
            <a:ext cx="8948472" cy="5192892"/>
          </a:xfrm>
          <a:prstGeom prst="frame">
            <a:avLst>
              <a:gd name="adj1" fmla="val 913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10521" r="13256" b="27513"/>
          <a:stretch/>
        </p:blipFill>
        <p:spPr>
          <a:xfrm>
            <a:off x="118388" y="1022375"/>
            <a:ext cx="8840765" cy="4569893"/>
          </a:xfrm>
          <a:prstGeom prst="rect">
            <a:avLst/>
          </a:prstGeom>
        </p:spPr>
      </p:pic>
      <p:sp>
        <p:nvSpPr>
          <p:cNvPr id="11" name="Frame 10"/>
          <p:cNvSpPr/>
          <p:nvPr/>
        </p:nvSpPr>
        <p:spPr>
          <a:xfrm>
            <a:off x="3025172" y="1728842"/>
            <a:ext cx="1325218" cy="682998"/>
          </a:xfrm>
          <a:prstGeom prst="frame">
            <a:avLst>
              <a:gd name="adj1" fmla="val 10431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8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452E-6 -2.37798E-6 L 0.35508 0.000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5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08 0.00047 L 1.37452E-6 0.303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54" y="15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30303 L -0.30667 0.000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5" y="-15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ER Part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3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: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Reservation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9" name="Picture 8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2205" y="844515"/>
            <a:ext cx="9045330" cy="5192892"/>
          </a:xfrm>
          <a:prstGeom prst="frame">
            <a:avLst>
              <a:gd name="adj1" fmla="val 913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3737" r="22907" b="7322"/>
          <a:stretch/>
        </p:blipFill>
        <p:spPr>
          <a:xfrm>
            <a:off x="70425" y="1259138"/>
            <a:ext cx="9005915" cy="3777416"/>
          </a:xfrm>
          <a:prstGeom prst="rect">
            <a:avLst/>
          </a:prstGeom>
        </p:spPr>
      </p:pic>
      <p:sp>
        <p:nvSpPr>
          <p:cNvPr id="11" name="Frame 10"/>
          <p:cNvSpPr/>
          <p:nvPr/>
        </p:nvSpPr>
        <p:spPr>
          <a:xfrm>
            <a:off x="1479826" y="2998792"/>
            <a:ext cx="1325218" cy="597624"/>
          </a:xfrm>
          <a:prstGeom prst="frame">
            <a:avLst>
              <a:gd name="adj1" fmla="val 1288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9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-0.12361 0.1611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61 0.16111 L 0.42795 0.125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9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95 0.12523 L 0.52708 -0.1057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11406"/>
            <a:ext cx="9144000" cy="1470025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Q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ueries, Procedures, and Triggers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36261" y="3558153"/>
            <a:ext cx="71340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8" name="Picture 7" descr="tjlong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48" y="12548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Sample Query 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8" name="Picture 7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pic>
        <p:nvPicPr>
          <p:cNvPr id="2" name="Picture 1" descr="query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8" b="37544"/>
          <a:stretch/>
        </p:blipFill>
        <p:spPr>
          <a:xfrm>
            <a:off x="520755" y="1565248"/>
            <a:ext cx="7501389" cy="52099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9760" y="925334"/>
            <a:ext cx="6410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Century Gothic"/>
                <a:cs typeface="Century Gothic"/>
              </a:rPr>
              <a:t>How </a:t>
            </a:r>
            <a:r>
              <a:rPr lang="en-US" b="1" dirty="0" smtClean="0">
                <a:solidFill>
                  <a:srgbClr val="595959"/>
                </a:solidFill>
                <a:latin typeface="Century Gothic"/>
                <a:cs typeface="Century Gothic"/>
              </a:rPr>
              <a:t>often do employees stay together</a:t>
            </a:r>
            <a:r>
              <a:rPr lang="en-US" b="1" dirty="0">
                <a:solidFill>
                  <a:srgbClr val="595959"/>
                </a:solidFill>
                <a:latin typeface="Century Gothic"/>
                <a:cs typeface="Century Gothic"/>
              </a:rPr>
              <a:t> </a:t>
            </a:r>
            <a:r>
              <a:rPr lang="en-US" b="1" dirty="0" smtClean="0">
                <a:solidFill>
                  <a:srgbClr val="595959"/>
                </a:solidFill>
                <a:latin typeface="Century Gothic"/>
                <a:cs typeface="Century Gothic"/>
              </a:rPr>
              <a:t>?</a:t>
            </a:r>
            <a:endParaRPr lang="en-US" b="1" dirty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sp>
        <p:nvSpPr>
          <p:cNvPr id="13" name="圓角矩形 19"/>
          <p:cNvSpPr/>
          <p:nvPr/>
        </p:nvSpPr>
        <p:spPr>
          <a:xfrm>
            <a:off x="1539022" y="3282932"/>
            <a:ext cx="4315720" cy="225999"/>
          </a:xfrm>
          <a:prstGeom prst="roundRect">
            <a:avLst>
              <a:gd name="adj" fmla="val 32436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9"/>
          <p:cNvSpPr/>
          <p:nvPr/>
        </p:nvSpPr>
        <p:spPr>
          <a:xfrm>
            <a:off x="1553237" y="5753652"/>
            <a:ext cx="4315720" cy="177871"/>
          </a:xfrm>
          <a:prstGeom prst="roundRect">
            <a:avLst>
              <a:gd name="adj" fmla="val 32436"/>
            </a:avLst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9"/>
          <p:cNvSpPr/>
          <p:nvPr/>
        </p:nvSpPr>
        <p:spPr>
          <a:xfrm>
            <a:off x="1539022" y="4207889"/>
            <a:ext cx="1011666" cy="184687"/>
          </a:xfrm>
          <a:prstGeom prst="roundRect">
            <a:avLst>
              <a:gd name="adj" fmla="val 32436"/>
            </a:avLst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29" y="3508931"/>
            <a:ext cx="4371975" cy="742587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46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3" y="989871"/>
            <a:ext cx="8852252" cy="1042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/>
                <a:cs typeface="Century Gothic"/>
              </a:rPr>
              <a:t>Event</a:t>
            </a:r>
            <a:r>
              <a:rPr lang="en-US" sz="2400" dirty="0" smtClean="0">
                <a:latin typeface="Century Gothic"/>
                <a:cs typeface="Century Gothic"/>
              </a:rPr>
              <a:t>: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Insert or Update Payment</a:t>
            </a:r>
          </a:p>
          <a:p>
            <a:pPr marL="0" indent="0">
              <a:buNone/>
            </a:pPr>
            <a:r>
              <a:rPr lang="en-US" altLang="zh-TW" sz="2400" b="1" dirty="0" smtClean="0">
                <a:latin typeface="Century Gothic"/>
                <a:cs typeface="Century Gothic"/>
              </a:rPr>
              <a:t>Result</a:t>
            </a:r>
            <a:r>
              <a:rPr lang="en-US" altLang="zh-TW" sz="2400" dirty="0" smtClean="0">
                <a:latin typeface="Century Gothic"/>
                <a:cs typeface="Century Gothic"/>
              </a:rPr>
              <a:t>: Update</a:t>
            </a:r>
            <a:r>
              <a:rPr lang="en-US" altLang="zh-TW" sz="2400" b="1" dirty="0" smtClean="0">
                <a:latin typeface="Century Gothic"/>
                <a:cs typeface="Century Gothic"/>
              </a:rPr>
              <a:t> </a:t>
            </a:r>
            <a:r>
              <a:rPr lang="en-US" altLang="zh-TW" sz="2400" dirty="0" smtClean="0">
                <a:latin typeface="Century Gothic"/>
                <a:cs typeface="Century Gothic"/>
              </a:rPr>
              <a:t>Total </a:t>
            </a:r>
            <a:r>
              <a:rPr lang="en-US" altLang="zh-TW" sz="2400" dirty="0">
                <a:latin typeface="Century Gothic"/>
                <a:cs typeface="Century Gothic"/>
              </a:rPr>
              <a:t>Spend- Company, </a:t>
            </a:r>
            <a:r>
              <a:rPr lang="en-US" altLang="zh-TW" sz="2400" dirty="0" smtClean="0">
                <a:latin typeface="Century Gothic"/>
                <a:cs typeface="Century Gothic"/>
              </a:rPr>
              <a:t>Department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948" y="114437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Triggers: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32" name="Picture 31" descr="tjlong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895279" y="2031980"/>
            <a:ext cx="7928227" cy="393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CREATE </a:t>
            </a:r>
            <a:r>
              <a:rPr lang="en-US" sz="1800" dirty="0">
                <a:solidFill>
                  <a:srgbClr val="0070C0"/>
                </a:solidFill>
              </a:rPr>
              <a:t>or </a:t>
            </a:r>
            <a:r>
              <a:rPr lang="en-US" sz="1800" dirty="0" smtClean="0">
                <a:solidFill>
                  <a:srgbClr val="0070C0"/>
                </a:solidFill>
              </a:rPr>
              <a:t>REPLACE TRIGGER </a:t>
            </a:r>
            <a:r>
              <a:rPr lang="en-US" sz="1800" dirty="0" err="1"/>
              <a:t>Trig_Dept_Company_Spend</a:t>
            </a: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	BEFORE INSERT </a:t>
            </a:r>
            <a:r>
              <a:rPr lang="en-US" sz="1800" dirty="0">
                <a:solidFill>
                  <a:srgbClr val="0070C0"/>
                </a:solidFill>
              </a:rPr>
              <a:t>or </a:t>
            </a:r>
            <a:r>
              <a:rPr lang="en-US" sz="1800" dirty="0" smtClean="0">
                <a:solidFill>
                  <a:srgbClr val="0070C0"/>
                </a:solidFill>
              </a:rPr>
              <a:t>UPDATE of </a:t>
            </a:r>
            <a:r>
              <a:rPr lang="en-US" sz="1800" dirty="0" err="1"/>
              <a:t>pmnt_price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70C0"/>
                </a:solidFill>
              </a:rPr>
              <a:t>on </a:t>
            </a:r>
            <a:r>
              <a:rPr lang="en-US" sz="1800" dirty="0"/>
              <a:t>PAYMENT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	For </a:t>
            </a:r>
            <a:r>
              <a:rPr lang="en-US" sz="1800" dirty="0">
                <a:solidFill>
                  <a:srgbClr val="0070C0"/>
                </a:solidFill>
              </a:rPr>
              <a:t>Each </a:t>
            </a:r>
            <a:r>
              <a:rPr lang="en-US" sz="1800" dirty="0" smtClean="0">
                <a:solidFill>
                  <a:srgbClr val="0070C0"/>
                </a:solidFill>
              </a:rPr>
              <a:t>Row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IF </a:t>
            </a:r>
            <a:r>
              <a:rPr lang="en-US" sz="1800" dirty="0" smtClean="0">
                <a:solidFill>
                  <a:srgbClr val="FF0000"/>
                </a:solidFill>
              </a:rPr>
              <a:t>(Inserting) </a:t>
            </a:r>
            <a:r>
              <a:rPr lang="en-US" sz="1800" dirty="0" smtClean="0">
                <a:solidFill>
                  <a:srgbClr val="0070C0"/>
                </a:solidFill>
              </a:rPr>
              <a:t>THEN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/>
              <a:t>…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temp_tot_dept_spend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temp_tot_dept_spend</a:t>
            </a:r>
            <a:r>
              <a:rPr lang="en-US" sz="1800" dirty="0"/>
              <a:t> + : </a:t>
            </a:r>
            <a:r>
              <a:rPr lang="en-US" sz="1800" dirty="0" err="1" smtClean="0"/>
              <a:t>new.pmnt_price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temp_tot_co_spend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temp_tot_co_spend</a:t>
            </a:r>
            <a:r>
              <a:rPr lang="en-US" sz="1800" dirty="0"/>
              <a:t> + : </a:t>
            </a:r>
            <a:r>
              <a:rPr lang="en-US" sz="1800" dirty="0" err="1"/>
              <a:t>new.pmnt_price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IF </a:t>
            </a:r>
            <a:r>
              <a:rPr lang="en-US" sz="1800" dirty="0" smtClean="0">
                <a:solidFill>
                  <a:srgbClr val="FF0000"/>
                </a:solidFill>
              </a:rPr>
              <a:t>(Updating</a:t>
            </a:r>
            <a:r>
              <a:rPr lang="en-US" sz="1800" dirty="0">
                <a:solidFill>
                  <a:srgbClr val="FF0000"/>
                </a:solidFill>
              </a:rPr>
              <a:t>) </a:t>
            </a:r>
            <a:r>
              <a:rPr lang="en-US" sz="1800" dirty="0" smtClean="0">
                <a:solidFill>
                  <a:srgbClr val="0070C0"/>
                </a:solidFill>
              </a:rPr>
              <a:t>THEN</a:t>
            </a:r>
          </a:p>
          <a:p>
            <a:pPr marL="0" indent="0">
              <a:buNone/>
            </a:pPr>
            <a:r>
              <a:rPr lang="en-US" altLang="zh-TW" sz="1800" dirty="0" smtClean="0"/>
              <a:t> </a:t>
            </a:r>
            <a:r>
              <a:rPr lang="en-US" altLang="zh-TW" sz="1800" dirty="0"/>
              <a:t>	</a:t>
            </a:r>
            <a:r>
              <a:rPr lang="en-US" altLang="zh-TW" sz="1800" dirty="0" smtClean="0"/>
              <a:t>…</a:t>
            </a:r>
            <a:endParaRPr lang="en-US" sz="1800" dirty="0"/>
          </a:p>
          <a:p>
            <a:pPr marL="0" indent="0">
              <a:buNone/>
            </a:pPr>
            <a:r>
              <a:rPr lang="en-US" altLang="zh-TW" sz="1800" dirty="0" smtClean="0"/>
              <a:t>	</a:t>
            </a:r>
            <a:r>
              <a:rPr lang="en-US" altLang="zh-TW" sz="1800" dirty="0" err="1" smtClean="0"/>
              <a:t>temp_tot_dept_spend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:= </a:t>
            </a:r>
            <a:r>
              <a:rPr lang="en-US" altLang="zh-TW" sz="1800" dirty="0" err="1" smtClean="0"/>
              <a:t>temp_tot_detp_spend</a:t>
            </a:r>
            <a:r>
              <a:rPr lang="en-US" altLang="zh-TW" sz="1800" dirty="0" smtClean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- : </a:t>
            </a:r>
            <a:r>
              <a:rPr lang="en-US" altLang="zh-TW" sz="1800" dirty="0" err="1">
                <a:solidFill>
                  <a:srgbClr val="FF0000"/>
                </a:solidFill>
              </a:rPr>
              <a:t>old.pmnt_price</a:t>
            </a:r>
            <a:r>
              <a:rPr lang="en-US" altLang="zh-TW" sz="18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1800" dirty="0"/>
              <a:t>        </a:t>
            </a:r>
            <a:r>
              <a:rPr lang="en-US" altLang="zh-TW" sz="1800" dirty="0" err="1" smtClean="0"/>
              <a:t>temp_tot_detp_spend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:= </a:t>
            </a:r>
            <a:r>
              <a:rPr lang="en-US" altLang="zh-TW" sz="1800" dirty="0" err="1" smtClean="0"/>
              <a:t>temp_tot_detp_spend</a:t>
            </a:r>
            <a:r>
              <a:rPr lang="en-US" altLang="zh-TW" sz="1800" dirty="0" smtClean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+ : </a:t>
            </a:r>
            <a:r>
              <a:rPr lang="en-US" altLang="zh-TW" sz="1800" dirty="0" err="1">
                <a:solidFill>
                  <a:srgbClr val="FF0000"/>
                </a:solidFill>
              </a:rPr>
              <a:t>new.pmnt_price</a:t>
            </a:r>
            <a:r>
              <a:rPr lang="en-US" altLang="zh-TW" sz="1800" dirty="0">
                <a:solidFill>
                  <a:srgbClr val="FF0000"/>
                </a:solidFill>
              </a:rPr>
              <a:t>;  </a:t>
            </a:r>
            <a:r>
              <a:rPr lang="en-US" sz="1800" dirty="0" smtClean="0">
                <a:solidFill>
                  <a:srgbClr val="FF0000"/>
                </a:solidFill>
              </a:rPr>
              <a:t>       </a:t>
            </a:r>
          </a:p>
          <a:p>
            <a:pPr marL="0" indent="0">
              <a:buNone/>
            </a:pPr>
            <a:r>
              <a:rPr lang="en-US" sz="1800" dirty="0" smtClean="0"/>
              <a:t> 	</a:t>
            </a:r>
            <a:r>
              <a:rPr lang="en-US" sz="1800" dirty="0" err="1" smtClean="0"/>
              <a:t>temp_tot_co_spend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temp_tot_co_spend</a:t>
            </a:r>
            <a:r>
              <a:rPr lang="en-US" sz="1800" dirty="0"/>
              <a:t> - : </a:t>
            </a:r>
            <a:r>
              <a:rPr lang="en-US" sz="1800" dirty="0" err="1"/>
              <a:t>old.pmnt_price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</a:t>
            </a:r>
            <a:r>
              <a:rPr lang="en-US" sz="1800" dirty="0" err="1"/>
              <a:t>temp_tot_co_spend</a:t>
            </a:r>
            <a:r>
              <a:rPr lang="en-US" sz="1800" dirty="0"/>
              <a:t> := </a:t>
            </a:r>
            <a:r>
              <a:rPr lang="en-US" sz="1800" dirty="0" err="1"/>
              <a:t>temp_tot_co_spend</a:t>
            </a:r>
            <a:r>
              <a:rPr lang="en-US" sz="1800" dirty="0"/>
              <a:t> + : </a:t>
            </a:r>
            <a:r>
              <a:rPr lang="en-US" sz="1800" dirty="0" err="1"/>
              <a:t>new.pmnt_price</a:t>
            </a:r>
            <a:r>
              <a:rPr lang="en-US" sz="1800" dirty="0" smtClean="0"/>
              <a:t>; 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…   </a:t>
            </a:r>
            <a:endParaRPr lang="en-US" sz="1800" dirty="0"/>
          </a:p>
        </p:txBody>
      </p:sp>
      <p:sp>
        <p:nvSpPr>
          <p:cNvPr id="20" name="圓角矩形 19"/>
          <p:cNvSpPr/>
          <p:nvPr/>
        </p:nvSpPr>
        <p:spPr>
          <a:xfrm>
            <a:off x="818147" y="3213587"/>
            <a:ext cx="7257449" cy="1456850"/>
          </a:xfrm>
          <a:prstGeom prst="roundRect">
            <a:avLst/>
          </a:prstGeom>
          <a:noFill/>
          <a:ln w="5715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37362" y="3362859"/>
            <a:ext cx="45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If Insert, update total spend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818147" y="4670437"/>
            <a:ext cx="7257449" cy="1999870"/>
          </a:xfrm>
          <a:prstGeom prst="roundRect">
            <a:avLst/>
          </a:prstGeom>
          <a:noFill/>
          <a:ln w="5715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37362" y="4875194"/>
            <a:ext cx="45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If update, update total spend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87" y="920925"/>
            <a:ext cx="6338717" cy="5896069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440840" y="3911648"/>
            <a:ext cx="6062203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ame 8"/>
          <p:cNvSpPr/>
          <p:nvPr/>
        </p:nvSpPr>
        <p:spPr>
          <a:xfrm>
            <a:off x="5325774" y="2904103"/>
            <a:ext cx="1270074" cy="309484"/>
          </a:xfrm>
          <a:prstGeom prst="frame">
            <a:avLst/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4821791" y="3508070"/>
            <a:ext cx="1270074" cy="309484"/>
          </a:xfrm>
          <a:prstGeom prst="frame">
            <a:avLst/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2657550" y="5265857"/>
            <a:ext cx="4141082" cy="309484"/>
          </a:xfrm>
          <a:prstGeom prst="frame">
            <a:avLst/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/>
          <p:cNvSpPr/>
          <p:nvPr/>
        </p:nvSpPr>
        <p:spPr>
          <a:xfrm>
            <a:off x="5549905" y="5892544"/>
            <a:ext cx="1270074" cy="309484"/>
          </a:xfrm>
          <a:prstGeom prst="frame">
            <a:avLst/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4843137" y="6527172"/>
            <a:ext cx="1270074" cy="309484"/>
          </a:xfrm>
          <a:prstGeom prst="frame">
            <a:avLst/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2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0" grpId="0" animBg="1"/>
      <p:bldP spid="20" grpId="1" animBg="1"/>
      <p:bldP spid="20" grpId="2" animBg="1"/>
      <p:bldP spid="21" grpId="0"/>
      <p:bldP spid="21" grpId="1"/>
      <p:bldP spid="22" grpId="0" animBg="1"/>
      <p:bldP spid="22" grpId="1" animBg="1"/>
      <p:bldP spid="22" grpId="2" animBg="1"/>
      <p:bldP spid="23" grpId="0"/>
      <p:bldP spid="23" grpId="1"/>
      <p:bldP spid="9" grpId="0" animBg="1"/>
      <p:bldP spid="19" grpId="0" animBg="1"/>
      <p:bldP spid="24" grpId="0" animBg="1"/>
      <p:bldP spid="25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3" y="1050318"/>
            <a:ext cx="8852252" cy="1241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 Gothic"/>
                <a:cs typeface="Century Gothic"/>
              </a:rPr>
              <a:t>Event</a:t>
            </a:r>
            <a:r>
              <a:rPr lang="en-US" sz="2400" dirty="0" smtClean="0">
                <a:latin typeface="Century Gothic"/>
                <a:cs typeface="Century Gothic"/>
              </a:rPr>
              <a:t>: Insert </a:t>
            </a:r>
            <a:r>
              <a:rPr lang="en-US" altLang="zh-TW" sz="2400" dirty="0" smtClean="0">
                <a:latin typeface="Century Gothic"/>
                <a:cs typeface="Century Gothic"/>
              </a:rPr>
              <a:t>Cancellation </a:t>
            </a:r>
          </a:p>
          <a:p>
            <a:pPr marL="0" indent="0">
              <a:buNone/>
            </a:pPr>
            <a:r>
              <a:rPr lang="en-US" sz="2400" b="1" dirty="0" smtClean="0">
                <a:latin typeface="Century Gothic"/>
                <a:cs typeface="Century Gothic"/>
              </a:rPr>
              <a:t>Result</a:t>
            </a:r>
            <a:r>
              <a:rPr lang="en-US" sz="2400" dirty="0" smtClean="0">
                <a:latin typeface="Century Gothic"/>
                <a:cs typeface="Century Gothic"/>
              </a:rPr>
              <a:t>: Update Total Spend - Company, Department </a:t>
            </a: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48" y="114437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Triggers: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32" name="Picture 31" descr="tjlong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207470" y="2375070"/>
            <a:ext cx="7628522" cy="393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CREATE or REPLACE </a:t>
            </a:r>
            <a:r>
              <a:rPr lang="en-US" sz="1800" dirty="0">
                <a:solidFill>
                  <a:srgbClr val="0070C0"/>
                </a:solidFill>
              </a:rPr>
              <a:t>TRIGGER </a:t>
            </a:r>
            <a:r>
              <a:rPr lang="en-US" sz="1800" dirty="0" err="1" smtClean="0"/>
              <a:t>Trig_Can_Seq</a:t>
            </a:r>
            <a:r>
              <a:rPr lang="en-US" sz="1800" dirty="0" smtClean="0"/>
              <a:t> 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BEFORE INSERT </a:t>
            </a:r>
            <a:r>
              <a:rPr lang="en-US" sz="1800" dirty="0">
                <a:solidFill>
                  <a:srgbClr val="0070C0"/>
                </a:solidFill>
              </a:rPr>
              <a:t>ON </a:t>
            </a:r>
            <a:r>
              <a:rPr lang="en-US" sz="1800" dirty="0" smtClean="0"/>
              <a:t>CANCELLATION </a:t>
            </a:r>
          </a:p>
          <a:p>
            <a:pPr marL="0" indent="0">
              <a:buNone/>
            </a:pPr>
            <a:r>
              <a:rPr lang="en-US" sz="1800" dirty="0" smtClean="0"/>
              <a:t>…</a:t>
            </a:r>
          </a:p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temp_canc_limit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:= </a:t>
            </a:r>
            <a:r>
              <a:rPr lang="en-US" sz="1800" dirty="0" err="1" smtClean="0">
                <a:solidFill>
                  <a:srgbClr val="FF0000"/>
                </a:solidFill>
              </a:rPr>
              <a:t>rserve_start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- 1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IF </a:t>
            </a:r>
            <a:r>
              <a:rPr lang="en-US" sz="1800" dirty="0" smtClean="0">
                <a:solidFill>
                  <a:srgbClr val="FF0000"/>
                </a:solidFill>
              </a:rPr>
              <a:t>( </a:t>
            </a:r>
            <a:r>
              <a:rPr lang="en-US" sz="1800" dirty="0" err="1" smtClean="0">
                <a:solidFill>
                  <a:srgbClr val="FF0000"/>
                </a:solidFill>
              </a:rPr>
              <a:t>sysdate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&lt;= </a:t>
            </a:r>
            <a:r>
              <a:rPr lang="en-US" sz="1800" dirty="0" err="1" smtClean="0">
                <a:solidFill>
                  <a:srgbClr val="FF0000"/>
                </a:solidFill>
              </a:rPr>
              <a:t>temp_canc_limit</a:t>
            </a:r>
            <a:r>
              <a:rPr lang="en-US" sz="1800" dirty="0" smtClean="0">
                <a:solidFill>
                  <a:srgbClr val="FF0000"/>
                </a:solidFill>
              </a:rPr>
              <a:t>) </a:t>
            </a:r>
            <a:r>
              <a:rPr lang="en-US" sz="1800" dirty="0" smtClean="0">
                <a:solidFill>
                  <a:srgbClr val="0070C0"/>
                </a:solidFill>
              </a:rPr>
              <a:t>THEN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	</a:t>
            </a:r>
            <a:r>
              <a:rPr lang="en-US" sz="1800" dirty="0" err="1" smtClean="0"/>
              <a:t>temp_ref_amnt</a:t>
            </a:r>
            <a:r>
              <a:rPr lang="en-US" sz="1800" dirty="0" smtClean="0"/>
              <a:t>  : =</a:t>
            </a:r>
            <a:r>
              <a:rPr lang="en-US" altLang="zh-TW" sz="1800" dirty="0"/>
              <a:t>  </a:t>
            </a:r>
            <a:r>
              <a:rPr lang="en-US" altLang="zh-TW" sz="1800" dirty="0" err="1" smtClean="0"/>
              <a:t>pmnt_price</a:t>
            </a:r>
            <a:r>
              <a:rPr lang="en-US" altLang="zh-TW" sz="1800" dirty="0" smtClean="0"/>
              <a:t> 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ELSE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	</a:t>
            </a:r>
            <a:r>
              <a:rPr lang="en-US" altLang="zh-TW" sz="1800" dirty="0" err="1" smtClean="0"/>
              <a:t>temp_ref_amnt</a:t>
            </a:r>
            <a:r>
              <a:rPr lang="en-US" sz="1800" dirty="0" smtClean="0"/>
              <a:t> </a:t>
            </a:r>
            <a:r>
              <a:rPr lang="en-US" sz="1800" dirty="0"/>
              <a:t>:= 0;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>
                <a:solidFill>
                  <a:srgbClr val="0070C0"/>
                </a:solidFill>
              </a:rPr>
              <a:t>END </a:t>
            </a:r>
            <a:r>
              <a:rPr lang="en-US" sz="1800" dirty="0">
                <a:solidFill>
                  <a:srgbClr val="0070C0"/>
                </a:solidFill>
              </a:rPr>
              <a:t>IF</a:t>
            </a:r>
            <a:r>
              <a:rPr lang="en-US" sz="1800" dirty="0" smtClean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 smtClean="0"/>
              <a:t>…</a:t>
            </a:r>
          </a:p>
          <a:p>
            <a:pPr marL="0" indent="0">
              <a:buNone/>
            </a:pPr>
            <a:r>
              <a:rPr lang="en-US" sz="1800" dirty="0" err="1" smtClean="0"/>
              <a:t>temp_tot_dept_spend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temp_tot_dept_spend</a:t>
            </a:r>
            <a:r>
              <a:rPr lang="en-US" sz="1800" dirty="0"/>
              <a:t> - </a:t>
            </a:r>
            <a:r>
              <a:rPr lang="en-US" altLang="zh-TW" sz="1800" dirty="0" err="1"/>
              <a:t>temp_ref_amt</a:t>
            </a:r>
            <a:r>
              <a:rPr lang="en-US" altLang="zh-TW" sz="1800" dirty="0"/>
              <a:t>;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err="1"/>
              <a:t>temp_tot_co_spend</a:t>
            </a:r>
            <a:r>
              <a:rPr lang="en-US" sz="1800" dirty="0"/>
              <a:t> := </a:t>
            </a:r>
            <a:r>
              <a:rPr lang="en-US" sz="1800" dirty="0" err="1"/>
              <a:t>temp_tot_co_spend</a:t>
            </a:r>
            <a:r>
              <a:rPr lang="en-US" sz="1800" dirty="0"/>
              <a:t> - </a:t>
            </a:r>
            <a:r>
              <a:rPr lang="en-US" sz="1800" dirty="0" err="1" smtClean="0"/>
              <a:t>temp_ref_amt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057424" y="2863707"/>
            <a:ext cx="489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Determine last date for cancellation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11680" y="5537958"/>
            <a:ext cx="729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Update spend of company and department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62641" y="3325372"/>
            <a:ext cx="45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Decide to refund or not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126156" y="3850105"/>
            <a:ext cx="6949440" cy="1944303"/>
          </a:xfrm>
          <a:prstGeom prst="round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95959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126156" y="5999623"/>
            <a:ext cx="6268484" cy="775551"/>
          </a:xfrm>
          <a:prstGeom prst="round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1176688" y="3303871"/>
            <a:ext cx="7659303" cy="460125"/>
          </a:xfrm>
          <a:prstGeom prst="round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95959"/>
              </a:solidFill>
            </a:endParaRPr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04" y="2476408"/>
            <a:ext cx="5028410" cy="493364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16" y="4756237"/>
            <a:ext cx="5632450" cy="54292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35" y="1990895"/>
            <a:ext cx="8864600" cy="38417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13" y="4147946"/>
            <a:ext cx="4749800" cy="38417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13" y="3065820"/>
            <a:ext cx="3384550" cy="355600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13" y="5429283"/>
            <a:ext cx="3470275" cy="36512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11" y="3513827"/>
            <a:ext cx="5422900" cy="36512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13" y="5969288"/>
            <a:ext cx="5064637" cy="365125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9521" y="2476408"/>
            <a:ext cx="265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Before Cancellation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181" y="4094806"/>
            <a:ext cx="2441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After Cancellation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181" y="3988841"/>
            <a:ext cx="9019354" cy="0"/>
          </a:xfrm>
          <a:prstGeom prst="line">
            <a:avLst/>
          </a:prstGeom>
          <a:ln w="38100" cmpd="sng"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ame 32"/>
          <p:cNvSpPr/>
          <p:nvPr/>
        </p:nvSpPr>
        <p:spPr>
          <a:xfrm>
            <a:off x="3071123" y="5048092"/>
            <a:ext cx="5434643" cy="309484"/>
          </a:xfrm>
          <a:prstGeom prst="frame">
            <a:avLst>
              <a:gd name="adj1" fmla="val 1594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5592595" y="1930124"/>
            <a:ext cx="1131327" cy="503596"/>
          </a:xfrm>
          <a:prstGeom prst="frame">
            <a:avLst>
              <a:gd name="adj1" fmla="val 1594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/>
          <p:cNvSpPr/>
          <p:nvPr/>
        </p:nvSpPr>
        <p:spPr>
          <a:xfrm>
            <a:off x="5043805" y="4710132"/>
            <a:ext cx="1018398" cy="626100"/>
          </a:xfrm>
          <a:prstGeom prst="frame">
            <a:avLst>
              <a:gd name="adj1" fmla="val 11709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/>
          <p:cNvSpPr/>
          <p:nvPr/>
        </p:nvSpPr>
        <p:spPr>
          <a:xfrm>
            <a:off x="6845850" y="4631932"/>
            <a:ext cx="1097580" cy="746988"/>
          </a:xfrm>
          <a:prstGeom prst="frame">
            <a:avLst>
              <a:gd name="adj1" fmla="val 11709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/>
          <p:cNvSpPr/>
          <p:nvPr/>
        </p:nvSpPr>
        <p:spPr>
          <a:xfrm>
            <a:off x="5065151" y="2972559"/>
            <a:ext cx="1254581" cy="503596"/>
          </a:xfrm>
          <a:prstGeom prst="frame">
            <a:avLst>
              <a:gd name="adj1" fmla="val 1382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ame 37"/>
          <p:cNvSpPr/>
          <p:nvPr/>
        </p:nvSpPr>
        <p:spPr>
          <a:xfrm>
            <a:off x="7064156" y="3421420"/>
            <a:ext cx="1254581" cy="503596"/>
          </a:xfrm>
          <a:prstGeom prst="frame">
            <a:avLst>
              <a:gd name="adj1" fmla="val 1382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/>
          <p:cNvSpPr/>
          <p:nvPr/>
        </p:nvSpPr>
        <p:spPr>
          <a:xfrm>
            <a:off x="5139172" y="5357576"/>
            <a:ext cx="1254581" cy="503596"/>
          </a:xfrm>
          <a:prstGeom prst="frame">
            <a:avLst>
              <a:gd name="adj1" fmla="val 1382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/>
          <p:cNvSpPr/>
          <p:nvPr/>
        </p:nvSpPr>
        <p:spPr>
          <a:xfrm>
            <a:off x="6734595" y="5885982"/>
            <a:ext cx="1254581" cy="503596"/>
          </a:xfrm>
          <a:prstGeom prst="frame">
            <a:avLst>
              <a:gd name="adj1" fmla="val 13828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/>
          <p:cNvSpPr/>
          <p:nvPr/>
        </p:nvSpPr>
        <p:spPr>
          <a:xfrm>
            <a:off x="7726643" y="4663948"/>
            <a:ext cx="881033" cy="704300"/>
          </a:xfrm>
          <a:prstGeom prst="frame">
            <a:avLst>
              <a:gd name="adj1" fmla="val 9282"/>
            </a:avLst>
          </a:prstGeom>
          <a:solidFill>
            <a:srgbClr val="E46C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6" grpId="0"/>
      <p:bldP spid="16" grpId="1"/>
      <p:bldP spid="17" grpId="0"/>
      <p:bldP spid="17" grpId="1"/>
      <p:bldP spid="6" grpId="0" animBg="1"/>
      <p:bldP spid="6" grpId="1" animBg="1"/>
      <p:bldP spid="19" grpId="0" animBg="1"/>
      <p:bldP spid="19" grpId="1" animBg="1"/>
      <p:bldP spid="13" grpId="0" animBg="1"/>
      <p:bldP spid="13" grpId="1" animBg="1"/>
      <p:bldP spid="2" grpId="0"/>
      <p:bldP spid="31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47435" y="1008831"/>
            <a:ext cx="8229600" cy="114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04040"/>
                </a:solidFill>
                <a:latin typeface="Century Gothic"/>
                <a:cs typeface="Century Gothic"/>
              </a:rPr>
              <a:t>Execution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: Make Payment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404040"/>
                </a:solidFill>
                <a:latin typeface="Century Gothic"/>
                <a:cs typeface="Century Gothic"/>
              </a:rPr>
              <a:t>Result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: total price for a room for a  given period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101" y="14756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Procedure: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2153" y="879176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18092"/>
          <a:stretch/>
        </p:blipFill>
        <p:spPr>
          <a:xfrm>
            <a:off x="7642357" y="6267173"/>
            <a:ext cx="1457331" cy="541130"/>
          </a:xfrm>
          <a:prstGeom prst="rect">
            <a:avLst/>
          </a:prstGeom>
        </p:spPr>
      </p:pic>
      <p:pic>
        <p:nvPicPr>
          <p:cNvPr id="19" name="Picture 18" descr="tjlong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65120" y="6170909"/>
            <a:ext cx="938939" cy="65787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20536" y="2106405"/>
            <a:ext cx="8779151" cy="393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Create or Replace Procedure </a:t>
            </a:r>
            <a:r>
              <a:rPr lang="en-US" sz="1800" dirty="0" err="1"/>
              <a:t>Make_Payment</a:t>
            </a:r>
            <a:r>
              <a:rPr lang="en-US" sz="1800" dirty="0"/>
              <a:t> </a:t>
            </a:r>
            <a:r>
              <a:rPr lang="en-US" sz="1800" dirty="0" smtClean="0"/>
              <a:t>( </a:t>
            </a:r>
            <a:r>
              <a:rPr lang="en-US" sz="1800" dirty="0" err="1"/>
              <a:t>reservation_ID</a:t>
            </a:r>
            <a:r>
              <a:rPr lang="en-US" sz="1800" dirty="0"/>
              <a:t> </a:t>
            </a:r>
            <a:r>
              <a:rPr lang="en-US" sz="1800" dirty="0" smtClean="0"/>
              <a:t>…)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As </a:t>
            </a:r>
            <a:r>
              <a:rPr lang="en-US" sz="1800" dirty="0" smtClean="0"/>
              <a:t>…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         While</a:t>
            </a:r>
            <a:r>
              <a:rPr lang="en-US" sz="1800" dirty="0"/>
              <a:t> (</a:t>
            </a:r>
            <a:r>
              <a:rPr lang="en-US" sz="1800" dirty="0" err="1"/>
              <a:t>temp_current_date</a:t>
            </a:r>
            <a:r>
              <a:rPr lang="en-US" sz="1800" dirty="0"/>
              <a:t> &lt; </a:t>
            </a:r>
            <a:r>
              <a:rPr lang="en-US" sz="1800" dirty="0" err="1"/>
              <a:t>temp_end_date</a:t>
            </a:r>
            <a:r>
              <a:rPr lang="en-US" sz="1800" dirty="0"/>
              <a:t>) </a:t>
            </a:r>
            <a:r>
              <a:rPr lang="en-US" sz="1800" dirty="0">
                <a:solidFill>
                  <a:srgbClr val="0070C0"/>
                </a:solidFill>
              </a:rPr>
              <a:t>Loop</a:t>
            </a:r>
          </a:p>
          <a:p>
            <a:pPr marL="688975" indent="0">
              <a:buNone/>
            </a:pPr>
            <a:r>
              <a:rPr lang="en-US" sz="1800" dirty="0"/>
              <a:t>           </a:t>
            </a:r>
            <a:r>
              <a:rPr lang="en-US" sz="1800" dirty="0">
                <a:solidFill>
                  <a:srgbClr val="FF0000"/>
                </a:solidFill>
              </a:rPr>
              <a:t>Select </a:t>
            </a:r>
            <a:r>
              <a:rPr lang="en-US" sz="1800" dirty="0" err="1">
                <a:solidFill>
                  <a:srgbClr val="FF0000"/>
                </a:solidFill>
              </a:rPr>
              <a:t>region_rate</a:t>
            </a:r>
            <a:r>
              <a:rPr lang="en-US" sz="1800" dirty="0">
                <a:solidFill>
                  <a:srgbClr val="FF0000"/>
                </a:solidFill>
              </a:rPr>
              <a:t> Into </a:t>
            </a:r>
            <a:r>
              <a:rPr lang="en-US" sz="1800" dirty="0" err="1">
                <a:solidFill>
                  <a:srgbClr val="FF0000"/>
                </a:solidFill>
              </a:rPr>
              <a:t>temp_region_rate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From REGION_RATE  </a:t>
            </a:r>
          </a:p>
          <a:p>
            <a:pPr marL="688975" indent="0">
              <a:buNone/>
            </a:pPr>
            <a:r>
              <a:rPr lang="en-US" sz="1800" dirty="0"/>
              <a:t>            Where …</a:t>
            </a:r>
          </a:p>
          <a:p>
            <a:pPr marL="688975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   	And </a:t>
            </a:r>
            <a:r>
              <a:rPr lang="en-US" sz="1800" dirty="0" err="1">
                <a:solidFill>
                  <a:srgbClr val="FF0000"/>
                </a:solidFill>
              </a:rPr>
              <a:t>temp_current_date</a:t>
            </a:r>
            <a:r>
              <a:rPr lang="en-US" sz="1800" dirty="0">
                <a:solidFill>
                  <a:srgbClr val="FF0000"/>
                </a:solidFill>
              </a:rPr>
              <a:t> &gt;= </a:t>
            </a:r>
            <a:r>
              <a:rPr lang="en-US" sz="1800" dirty="0" err="1">
                <a:solidFill>
                  <a:srgbClr val="FF0000"/>
                </a:solidFill>
              </a:rPr>
              <a:t>rate_begin_date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pPr marL="688975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        	And </a:t>
            </a:r>
            <a:r>
              <a:rPr lang="en-US" sz="1800" dirty="0" err="1">
                <a:solidFill>
                  <a:srgbClr val="FF0000"/>
                </a:solidFill>
              </a:rPr>
              <a:t>temp_current_date</a:t>
            </a:r>
            <a:r>
              <a:rPr lang="en-US" sz="1800" dirty="0">
                <a:solidFill>
                  <a:srgbClr val="FF0000"/>
                </a:solidFill>
              </a:rPr>
              <a:t> &lt;= (</a:t>
            </a:r>
            <a:r>
              <a:rPr lang="en-US" sz="1800" dirty="0" err="1">
                <a:solidFill>
                  <a:srgbClr val="FF0000"/>
                </a:solidFill>
              </a:rPr>
              <a:t>Add_Months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rate_begin_date</a:t>
            </a:r>
            <a:r>
              <a:rPr lang="en-US" sz="1800" dirty="0">
                <a:solidFill>
                  <a:srgbClr val="FF0000"/>
                </a:solidFill>
              </a:rPr>
              <a:t> ,1 ) -1);</a:t>
            </a:r>
            <a:r>
              <a:rPr lang="en-US" sz="1800" dirty="0"/>
              <a:t>    </a:t>
            </a:r>
          </a:p>
          <a:p>
            <a:pPr marL="688975" indent="0">
              <a:buNone/>
            </a:pPr>
            <a:r>
              <a:rPr lang="en-US" sz="1800" dirty="0"/>
              <a:t>		</a:t>
            </a:r>
            <a:endParaRPr lang="en-US" sz="1800" dirty="0" smtClean="0"/>
          </a:p>
          <a:p>
            <a:pPr marL="688975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temp_room_price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temp_region_rate</a:t>
            </a:r>
            <a:r>
              <a:rPr lang="en-US" sz="1800" dirty="0"/>
              <a:t> * 0.9;</a:t>
            </a:r>
          </a:p>
          <a:p>
            <a:pPr marL="688975" indent="0">
              <a:buNone/>
            </a:pPr>
            <a:r>
              <a:rPr lang="en-US" sz="1800" dirty="0"/>
              <a:t>          	</a:t>
            </a:r>
            <a:r>
              <a:rPr lang="en-US" sz="1800" dirty="0" err="1"/>
              <a:t>total_room_price</a:t>
            </a:r>
            <a:r>
              <a:rPr lang="en-US" sz="1800" dirty="0"/>
              <a:t> := </a:t>
            </a:r>
            <a:r>
              <a:rPr lang="en-US" sz="1800" dirty="0" err="1"/>
              <a:t>temp_room_price</a:t>
            </a:r>
            <a:r>
              <a:rPr lang="en-US" sz="1800" dirty="0"/>
              <a:t> + </a:t>
            </a:r>
            <a:r>
              <a:rPr lang="en-US" sz="1800" dirty="0" err="1"/>
              <a:t>total_room_price</a:t>
            </a:r>
            <a:r>
              <a:rPr lang="en-US" sz="1800" dirty="0"/>
              <a:t>; </a:t>
            </a:r>
          </a:p>
          <a:p>
            <a:pPr marL="688975" indent="0">
              <a:buNone/>
            </a:pPr>
            <a:r>
              <a:rPr lang="en-US" sz="1800" dirty="0"/>
              <a:t>          	</a:t>
            </a:r>
            <a:r>
              <a:rPr lang="en-US" sz="1800" dirty="0" err="1"/>
              <a:t>temp_current_date</a:t>
            </a:r>
            <a:r>
              <a:rPr lang="en-US" sz="1800" dirty="0"/>
              <a:t> := </a:t>
            </a:r>
            <a:r>
              <a:rPr lang="en-US" sz="1800" dirty="0" err="1"/>
              <a:t>temp_current_date</a:t>
            </a:r>
            <a:r>
              <a:rPr lang="en-US" sz="1800" dirty="0"/>
              <a:t> +1;</a:t>
            </a:r>
          </a:p>
          <a:p>
            <a:pPr marL="688975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End Loop;</a:t>
            </a:r>
          </a:p>
        </p:txBody>
      </p:sp>
      <p:sp>
        <p:nvSpPr>
          <p:cNvPr id="21" name="文字方塊 8"/>
          <p:cNvSpPr txBox="1"/>
          <p:nvPr/>
        </p:nvSpPr>
        <p:spPr>
          <a:xfrm>
            <a:off x="668815" y="2354273"/>
            <a:ext cx="850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While…Loop for calculation of  total price for single reservation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2" name="文字方塊 9"/>
          <p:cNvSpPr txBox="1"/>
          <p:nvPr/>
        </p:nvSpPr>
        <p:spPr>
          <a:xfrm>
            <a:off x="5717934" y="4223835"/>
            <a:ext cx="308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Calculate the price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3" name="文字方塊 10"/>
          <p:cNvSpPr txBox="1"/>
          <p:nvPr/>
        </p:nvSpPr>
        <p:spPr>
          <a:xfrm>
            <a:off x="4263608" y="2520533"/>
            <a:ext cx="454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Select region price based on date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4" name="圓角矩形 11"/>
          <p:cNvSpPr/>
          <p:nvPr/>
        </p:nvSpPr>
        <p:spPr>
          <a:xfrm>
            <a:off x="835632" y="2785630"/>
            <a:ext cx="7257449" cy="3385279"/>
          </a:xfrm>
          <a:prstGeom prst="roundRect">
            <a:avLst/>
          </a:prstGeom>
          <a:noFill/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12"/>
          <p:cNvSpPr/>
          <p:nvPr/>
        </p:nvSpPr>
        <p:spPr>
          <a:xfrm>
            <a:off x="1511590" y="3145915"/>
            <a:ext cx="6680844" cy="1308753"/>
          </a:xfrm>
          <a:prstGeom prst="roundRect">
            <a:avLst/>
          </a:prstGeom>
          <a:noFill/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13"/>
          <p:cNvSpPr/>
          <p:nvPr/>
        </p:nvSpPr>
        <p:spPr>
          <a:xfrm>
            <a:off x="1566946" y="4614763"/>
            <a:ext cx="6680844" cy="852266"/>
          </a:xfrm>
          <a:prstGeom prst="roundRect">
            <a:avLst/>
          </a:prstGeom>
          <a:noFill/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31" y="1981739"/>
            <a:ext cx="8060025" cy="1430892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b="59762"/>
          <a:stretch/>
        </p:blipFill>
        <p:spPr>
          <a:xfrm>
            <a:off x="2017176" y="3470501"/>
            <a:ext cx="5085847" cy="1289405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2594"/>
            <a:ext cx="9144000" cy="1589507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Frame 25"/>
          <p:cNvSpPr/>
          <p:nvPr/>
        </p:nvSpPr>
        <p:spPr>
          <a:xfrm>
            <a:off x="4286944" y="3163267"/>
            <a:ext cx="956968" cy="298812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2358710" y="3661522"/>
            <a:ext cx="4776332" cy="298812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/>
          <p:cNvSpPr/>
          <p:nvPr/>
        </p:nvSpPr>
        <p:spPr>
          <a:xfrm>
            <a:off x="8038341" y="3163266"/>
            <a:ext cx="637016" cy="269359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/>
          <p:cNvSpPr/>
          <p:nvPr/>
        </p:nvSpPr>
        <p:spPr>
          <a:xfrm>
            <a:off x="4109144" y="6120111"/>
            <a:ext cx="1134768" cy="298812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/>
          <p:cNvSpPr/>
          <p:nvPr/>
        </p:nvSpPr>
        <p:spPr>
          <a:xfrm>
            <a:off x="8532933" y="6160236"/>
            <a:ext cx="637016" cy="269359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1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6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03263" y="888944"/>
            <a:ext cx="8649210" cy="1229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04040"/>
                </a:solidFill>
                <a:latin typeface="Century Gothic"/>
                <a:cs typeface="Century Gothic"/>
              </a:rPr>
              <a:t>Execution: 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Create 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Financial 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Statement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404040"/>
                </a:solidFill>
                <a:latin typeface="Century Gothic"/>
                <a:cs typeface="Century Gothic"/>
              </a:rPr>
              <a:t>Result: </a:t>
            </a:r>
            <a:r>
              <a:rPr lang="en-US" sz="2400" dirty="0" smtClean="0">
                <a:solidFill>
                  <a:srgbClr val="404040"/>
                </a:solidFill>
                <a:latin typeface="Century Gothic"/>
                <a:cs typeface="Century Gothic"/>
              </a:rPr>
              <a:t>Revenues per city </a:t>
            </a:r>
            <a:r>
              <a:rPr lang="en-US" sz="2400" dirty="0">
                <a:solidFill>
                  <a:srgbClr val="404040"/>
                </a:solidFill>
                <a:latin typeface="Century Gothic"/>
                <a:cs typeface="Century Gothic"/>
              </a:rPr>
              <a:t>over given time periods</a:t>
            </a:r>
            <a:endParaRPr lang="en-US" sz="2400" dirty="0" smtClean="0">
              <a:solidFill>
                <a:srgbClr val="404040"/>
              </a:solidFill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01" y="14756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Procedure: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153" y="879176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42357" y="6267173"/>
            <a:ext cx="1457331" cy="541130"/>
          </a:xfrm>
          <a:prstGeom prst="rect">
            <a:avLst/>
          </a:prstGeom>
        </p:spPr>
      </p:pic>
      <p:pic>
        <p:nvPicPr>
          <p:cNvPr id="17" name="Picture 16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65120" y="6170909"/>
            <a:ext cx="938939" cy="65787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75447" y="1872214"/>
            <a:ext cx="8311131" cy="393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Create or Replace Procedure </a:t>
            </a:r>
            <a:r>
              <a:rPr lang="en-US" sz="1800" dirty="0" err="1" smtClean="0"/>
              <a:t>Revenue_For_Period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( </a:t>
            </a:r>
            <a:r>
              <a:rPr lang="en-US" sz="1800" dirty="0" err="1" smtClean="0"/>
              <a:t>start_date</a:t>
            </a:r>
            <a:r>
              <a:rPr lang="en-US" sz="1800" dirty="0" smtClean="0"/>
              <a:t> …, </a:t>
            </a:r>
            <a:r>
              <a:rPr lang="en-US" sz="1800" dirty="0" err="1" smtClean="0"/>
              <a:t>end_date</a:t>
            </a:r>
            <a:r>
              <a:rPr lang="en-US" sz="1800" dirty="0" smtClean="0"/>
              <a:t>…)</a:t>
            </a:r>
            <a:r>
              <a:rPr lang="en-US" sz="1800" dirty="0"/>
              <a:t> </a:t>
            </a:r>
            <a:r>
              <a:rPr lang="en-US" sz="1800" dirty="0" smtClean="0">
                <a:solidFill>
                  <a:srgbClr val="0070C0"/>
                </a:solidFill>
              </a:rPr>
              <a:t>AS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Cursor</a:t>
            </a:r>
            <a:r>
              <a:rPr lang="en-US" sz="1800" dirty="0"/>
              <a:t> C1 is </a:t>
            </a:r>
            <a:r>
              <a:rPr lang="en-US" sz="1800" dirty="0" smtClean="0"/>
              <a:t> Select </a:t>
            </a:r>
            <a:r>
              <a:rPr lang="en-US" sz="1800" dirty="0"/>
              <a:t>…. From </a:t>
            </a:r>
            <a:r>
              <a:rPr lang="en-US" sz="1800" dirty="0" smtClean="0"/>
              <a:t>…. </a:t>
            </a:r>
          </a:p>
          <a:p>
            <a:pPr marL="0" indent="0">
              <a:buNone/>
            </a:pPr>
            <a:r>
              <a:rPr lang="en-US" sz="1800" dirty="0" smtClean="0"/>
              <a:t>Where </a:t>
            </a:r>
            <a:r>
              <a:rPr lang="en-US" sz="1800" dirty="0" smtClean="0">
                <a:solidFill>
                  <a:srgbClr val="FF0000"/>
                </a:solidFill>
              </a:rPr>
              <a:t>…And </a:t>
            </a:r>
            <a:r>
              <a:rPr lang="en-US" sz="1800" dirty="0" err="1">
                <a:solidFill>
                  <a:srgbClr val="FF0000"/>
                </a:solidFill>
              </a:rPr>
              <a:t>pmnt_date</a:t>
            </a:r>
            <a:r>
              <a:rPr lang="en-US" sz="1800" dirty="0">
                <a:solidFill>
                  <a:srgbClr val="FF0000"/>
                </a:solidFill>
              </a:rPr>
              <a:t> &gt;= </a:t>
            </a:r>
            <a:r>
              <a:rPr lang="en-US" sz="1800" dirty="0" err="1">
                <a:solidFill>
                  <a:srgbClr val="FF0000"/>
                </a:solidFill>
              </a:rPr>
              <a:t>start_date</a:t>
            </a:r>
            <a:r>
              <a:rPr lang="en-US" sz="1800" dirty="0">
                <a:solidFill>
                  <a:srgbClr val="FF0000"/>
                </a:solidFill>
              </a:rPr>
              <a:t> and </a:t>
            </a:r>
            <a:r>
              <a:rPr lang="en-US" sz="1800" dirty="0" err="1">
                <a:solidFill>
                  <a:srgbClr val="FF0000"/>
                </a:solidFill>
              </a:rPr>
              <a:t>pmnt_date</a:t>
            </a:r>
            <a:r>
              <a:rPr lang="en-US" sz="1800" dirty="0">
                <a:solidFill>
                  <a:srgbClr val="FF0000"/>
                </a:solidFill>
              </a:rPr>
              <a:t>  &lt;=  </a:t>
            </a:r>
            <a:r>
              <a:rPr lang="en-US" sz="1800" dirty="0" err="1">
                <a:solidFill>
                  <a:srgbClr val="FF0000"/>
                </a:solidFill>
              </a:rPr>
              <a:t>end_date</a:t>
            </a:r>
            <a:r>
              <a:rPr lang="en-US" sz="1800" dirty="0">
                <a:solidFill>
                  <a:srgbClr val="FF0000"/>
                </a:solidFill>
              </a:rPr>
              <a:t> 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Cursor</a:t>
            </a:r>
            <a:r>
              <a:rPr lang="en-US" sz="1800" dirty="0"/>
              <a:t> C2 is Select </a:t>
            </a:r>
            <a:r>
              <a:rPr lang="en-US" sz="1800" dirty="0">
                <a:solidFill>
                  <a:srgbClr val="FF0000"/>
                </a:solidFill>
              </a:rPr>
              <a:t>distinct </a:t>
            </a:r>
            <a:r>
              <a:rPr lang="en-US" sz="1800" dirty="0" err="1">
                <a:solidFill>
                  <a:srgbClr val="FF0000"/>
                </a:solidFill>
              </a:rPr>
              <a:t>addrs_city</a:t>
            </a:r>
            <a:r>
              <a:rPr lang="en-US" sz="1800" dirty="0"/>
              <a:t> from ADDRESS</a:t>
            </a:r>
            <a:r>
              <a:rPr lang="en-US" sz="1800" dirty="0" smtClean="0"/>
              <a:t>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      For </a:t>
            </a:r>
            <a:r>
              <a:rPr lang="en-US" sz="1800" dirty="0">
                <a:solidFill>
                  <a:srgbClr val="0070C0"/>
                </a:solidFill>
              </a:rPr>
              <a:t>C2_row in C2 Loop	</a:t>
            </a: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temp_revenue</a:t>
            </a:r>
            <a:r>
              <a:rPr lang="en-US" sz="1800" dirty="0"/>
              <a:t>:= 0;  </a:t>
            </a:r>
            <a:r>
              <a:rPr lang="en-US" sz="1800" dirty="0" err="1" smtClean="0"/>
              <a:t>total_revenue</a:t>
            </a:r>
            <a:r>
              <a:rPr lang="en-US" sz="1800" dirty="0"/>
              <a:t>:=0;   </a:t>
            </a:r>
            <a:r>
              <a:rPr lang="en-US" sz="1800" dirty="0" err="1" smtClean="0"/>
              <a:t>temp_city</a:t>
            </a:r>
            <a:r>
              <a:rPr lang="en-US" sz="1800" dirty="0" smtClean="0"/>
              <a:t> </a:t>
            </a:r>
            <a:r>
              <a:rPr lang="en-US" sz="1800" dirty="0"/>
              <a:t>:= C2_row.addrs_city; 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>
                <a:solidFill>
                  <a:srgbClr val="0070C0"/>
                </a:solidFill>
              </a:rPr>
              <a:t>For </a:t>
            </a:r>
            <a:r>
              <a:rPr lang="en-US" sz="1800" dirty="0">
                <a:solidFill>
                  <a:srgbClr val="0070C0"/>
                </a:solidFill>
              </a:rPr>
              <a:t>C1_row in C1 Loop          </a:t>
            </a: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If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C1_row.addrs_city = </a:t>
            </a:r>
            <a:r>
              <a:rPr lang="en-US" sz="1800" dirty="0" err="1">
                <a:solidFill>
                  <a:srgbClr val="FF0000"/>
                </a:solidFill>
              </a:rPr>
              <a:t>temp_city</a:t>
            </a:r>
            <a:r>
              <a:rPr lang="en-US" sz="1800" dirty="0"/>
              <a:t>) Then        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</a:t>
            </a:r>
            <a:r>
              <a:rPr lang="en-US" sz="1800" dirty="0" err="1" smtClean="0"/>
              <a:t>temp_revenue</a:t>
            </a:r>
            <a:r>
              <a:rPr lang="en-US" sz="1800" dirty="0" smtClean="0"/>
              <a:t> </a:t>
            </a:r>
            <a:r>
              <a:rPr lang="en-US" sz="1800" dirty="0"/>
              <a:t>:= C1_row.pmnt_price ;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	</a:t>
            </a:r>
            <a:r>
              <a:rPr lang="en-US" sz="1800" dirty="0" err="1" smtClean="0"/>
              <a:t>total_revenue</a:t>
            </a:r>
            <a:r>
              <a:rPr lang="en-US" sz="1800" dirty="0" smtClean="0"/>
              <a:t> </a:t>
            </a:r>
            <a:r>
              <a:rPr lang="en-US" sz="1800" dirty="0"/>
              <a:t>:= </a:t>
            </a:r>
            <a:r>
              <a:rPr lang="en-US" sz="1800" dirty="0" err="1"/>
              <a:t>temp_revenue</a:t>
            </a:r>
            <a:r>
              <a:rPr lang="en-US" sz="1800" dirty="0"/>
              <a:t> + </a:t>
            </a:r>
            <a:r>
              <a:rPr lang="en-US" sz="1800" dirty="0" err="1"/>
              <a:t>total_revenue</a:t>
            </a:r>
            <a:r>
              <a:rPr lang="en-US" sz="1800" dirty="0"/>
              <a:t> ;        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smtClean="0">
                <a:solidFill>
                  <a:srgbClr val="0070C0"/>
                </a:solidFill>
              </a:rPr>
              <a:t>End </a:t>
            </a:r>
            <a:r>
              <a:rPr lang="en-US" sz="1800" dirty="0">
                <a:solidFill>
                  <a:srgbClr val="0070C0"/>
                </a:solidFill>
              </a:rPr>
              <a:t>If;               </a:t>
            </a: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>
                <a:solidFill>
                  <a:srgbClr val="0070C0"/>
                </a:solidFill>
              </a:rPr>
              <a:t>End </a:t>
            </a:r>
            <a:r>
              <a:rPr lang="en-US" sz="1800" dirty="0">
                <a:solidFill>
                  <a:srgbClr val="0070C0"/>
                </a:solidFill>
              </a:rPr>
              <a:t>Loop;           </a:t>
            </a:r>
            <a:endParaRPr lang="en-US" sz="1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Insert </a:t>
            </a:r>
            <a:r>
              <a:rPr lang="en-US" sz="1800" dirty="0"/>
              <a:t>into </a:t>
            </a:r>
            <a:r>
              <a:rPr lang="en-US" sz="1800" dirty="0" smtClean="0"/>
              <a:t>REVENUE_PER_CITY (… ) Values (…)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        End </a:t>
            </a:r>
            <a:r>
              <a:rPr lang="en-US" sz="1800" dirty="0">
                <a:solidFill>
                  <a:srgbClr val="0070C0"/>
                </a:solidFill>
              </a:rPr>
              <a:t>Loop;</a:t>
            </a:r>
          </a:p>
        </p:txBody>
      </p:sp>
      <p:sp>
        <p:nvSpPr>
          <p:cNvPr id="19" name="圓角矩形 7"/>
          <p:cNvSpPr/>
          <p:nvPr/>
        </p:nvSpPr>
        <p:spPr>
          <a:xfrm>
            <a:off x="1003255" y="3501989"/>
            <a:ext cx="7082418" cy="3306314"/>
          </a:xfrm>
          <a:prstGeom prst="roundRect">
            <a:avLst>
              <a:gd name="adj" fmla="val 4038"/>
            </a:avLst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8"/>
          <p:cNvSpPr txBox="1"/>
          <p:nvPr/>
        </p:nvSpPr>
        <p:spPr>
          <a:xfrm>
            <a:off x="5137933" y="1883257"/>
            <a:ext cx="571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  <a:latin typeface="Century Gothic"/>
                <a:cs typeface="Century Gothic"/>
              </a:rPr>
              <a:t>1.Table Payment with cities</a:t>
            </a:r>
          </a:p>
          <a:p>
            <a:r>
              <a:rPr lang="en-US" altLang="zh-TW" dirty="0" smtClean="0">
                <a:solidFill>
                  <a:srgbClr val="00B050"/>
                </a:solidFill>
                <a:latin typeface="Century Gothic"/>
                <a:cs typeface="Century Gothic"/>
              </a:rPr>
              <a:t> within period 2. Table with all cities</a:t>
            </a:r>
            <a:endParaRPr lang="zh-TW" altLang="en-US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1" name="圓角矩形 9"/>
          <p:cNvSpPr/>
          <p:nvPr/>
        </p:nvSpPr>
        <p:spPr>
          <a:xfrm>
            <a:off x="558045" y="2581908"/>
            <a:ext cx="6675791" cy="1029221"/>
          </a:xfrm>
          <a:prstGeom prst="roundRect">
            <a:avLst>
              <a:gd name="adj" fmla="val 12799"/>
            </a:avLst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10"/>
          <p:cNvSpPr txBox="1"/>
          <p:nvPr/>
        </p:nvSpPr>
        <p:spPr>
          <a:xfrm>
            <a:off x="3528978" y="4185262"/>
            <a:ext cx="5787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B050"/>
                </a:solidFill>
                <a:latin typeface="Century Gothic"/>
                <a:cs typeface="Century Gothic"/>
              </a:rPr>
              <a:t>Calculate the </a:t>
            </a:r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revenue for the city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3" name="文字方塊 10"/>
          <p:cNvSpPr txBox="1"/>
          <p:nvPr/>
        </p:nvSpPr>
        <p:spPr>
          <a:xfrm>
            <a:off x="3108791" y="5659795"/>
            <a:ext cx="5787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Insert the revenue for the city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4" name="文字方塊 10"/>
          <p:cNvSpPr txBox="1"/>
          <p:nvPr/>
        </p:nvSpPr>
        <p:spPr>
          <a:xfrm>
            <a:off x="2884018" y="3498278"/>
            <a:ext cx="367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B050"/>
                </a:solidFill>
                <a:latin typeface="Century Gothic"/>
                <a:cs typeface="Century Gothic"/>
              </a:rPr>
              <a:t>     For every city</a:t>
            </a:r>
            <a:endParaRPr lang="zh-TW" altLang="en-US" sz="2000" dirty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17" y="2302054"/>
            <a:ext cx="4373217" cy="2659092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rame 1"/>
          <p:cNvSpPr/>
          <p:nvPr/>
        </p:nvSpPr>
        <p:spPr>
          <a:xfrm>
            <a:off x="256628" y="2467814"/>
            <a:ext cx="4320134" cy="298812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373" y="2272531"/>
            <a:ext cx="4456689" cy="2648420"/>
          </a:xfrm>
          <a:prstGeom prst="rect">
            <a:avLst/>
          </a:prstGeom>
          <a:ln w="38100" cap="sq">
            <a:solidFill>
              <a:srgbClr val="5959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Frame 26"/>
          <p:cNvSpPr/>
          <p:nvPr/>
        </p:nvSpPr>
        <p:spPr>
          <a:xfrm>
            <a:off x="4796776" y="2446110"/>
            <a:ext cx="4341480" cy="296917"/>
          </a:xfrm>
          <a:prstGeom prst="frame">
            <a:avLst/>
          </a:prstGeom>
          <a:solidFill>
            <a:srgbClr val="E46C0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6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/>
      <p:bldP spid="23" grpId="1"/>
      <p:bldP spid="24" grpId="0"/>
      <p:bldP spid="24" grpId="1"/>
      <p:bldP spid="2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6917" y="3189049"/>
            <a:ext cx="651046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Presented by </a:t>
            </a:r>
          </a:p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TEAM</a:t>
            </a: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JABBERWOCKY</a:t>
            </a:r>
          </a:p>
          <a:p>
            <a:pPr algn="ctr"/>
            <a:endParaRPr lang="en-US" sz="2000" dirty="0" smtClean="0">
              <a:solidFill>
                <a:srgbClr val="40404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000" dirty="0" smtClean="0">
                <a:solidFill>
                  <a:srgbClr val="404040"/>
                </a:solidFill>
                <a:latin typeface="Century Gothic"/>
                <a:cs typeface="Century Gothic"/>
              </a:rPr>
              <a:t>Date: 2</a:t>
            </a:r>
            <a:r>
              <a:rPr lang="en-US" sz="2000" baseline="30000" dirty="0" smtClean="0">
                <a:solidFill>
                  <a:srgbClr val="404040"/>
                </a:solidFill>
                <a:latin typeface="Century Gothic"/>
                <a:cs typeface="Century Gothic"/>
              </a:rPr>
              <a:t>nd</a:t>
            </a:r>
            <a:r>
              <a:rPr lang="en-US" sz="2000" dirty="0" smtClean="0">
                <a:solidFill>
                  <a:srgbClr val="404040"/>
                </a:solidFill>
                <a:latin typeface="Century Gothic"/>
                <a:cs typeface="Century Gothic"/>
              </a:rPr>
              <a:t> December, 2015</a:t>
            </a:r>
            <a:endParaRPr lang="en-US" sz="2000" dirty="0">
              <a:solidFill>
                <a:srgbClr val="404040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42" y="522922"/>
            <a:ext cx="4755584" cy="2155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19" name="Picture 18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11406"/>
            <a:ext cx="9144000" cy="1470025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Front End Demo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36261" y="3558153"/>
            <a:ext cx="71340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8" name="Picture 7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sp>
        <p:nvSpPr>
          <p:cNvPr id="6" name="TextBox 5">
            <a:hlinkClick r:id="rId4"/>
          </p:cNvPr>
          <p:cNvSpPr txBox="1"/>
          <p:nvPr/>
        </p:nvSpPr>
        <p:spPr>
          <a:xfrm>
            <a:off x="2952492" y="3937079"/>
            <a:ext cx="3656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Co.Host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21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948" y="114437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Conclusion: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32" name="Picture 31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32268507"/>
              </p:ext>
            </p:extLst>
          </p:nvPr>
        </p:nvGraphicFramePr>
        <p:xfrm>
          <a:off x="1043939" y="1136673"/>
          <a:ext cx="7146452" cy="475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87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2719594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Thank you !</a:t>
            </a:r>
            <a:endParaRPr lang="en-US" sz="88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 descr="tjlon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3379310" y="619212"/>
            <a:ext cx="2722969" cy="19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30065" y="6458687"/>
            <a:ext cx="15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Ma </a:t>
            </a:r>
            <a:r>
              <a:rPr lang="en-US" dirty="0" err="1">
                <a:solidFill>
                  <a:srgbClr val="595959"/>
                </a:solidFill>
                <a:latin typeface="Century Gothic"/>
                <a:cs typeface="Century Gothic"/>
              </a:rPr>
              <a:t>Taoran</a:t>
            </a:r>
            <a:endParaRPr lang="en-US" dirty="0" smtClean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7257" y="3865928"/>
            <a:ext cx="209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Ziegler </a:t>
            </a:r>
            <a:r>
              <a:rPr lang="en-US" dirty="0">
                <a:solidFill>
                  <a:srgbClr val="595959"/>
                </a:solidFill>
                <a:latin typeface="Century Gothic"/>
                <a:cs typeface="Century Gothic"/>
              </a:rPr>
              <a:t>Joshua</a:t>
            </a:r>
            <a:endParaRPr lang="en-US" dirty="0" smtClean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701" y="3865928"/>
            <a:ext cx="209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595959"/>
                </a:solidFill>
                <a:latin typeface="Century Gothic"/>
                <a:cs typeface="Century Gothic"/>
              </a:rPr>
              <a:t>Lebreck</a:t>
            </a:r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595959"/>
                </a:solidFill>
                <a:latin typeface="Century Gothic"/>
                <a:cs typeface="Century Gothic"/>
              </a:rPr>
              <a:t>Justin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361" y="6458687"/>
            <a:ext cx="18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HSU </a:t>
            </a:r>
            <a:r>
              <a:rPr lang="en-US" dirty="0">
                <a:solidFill>
                  <a:srgbClr val="595959"/>
                </a:solidFill>
                <a:latin typeface="Century Gothic"/>
                <a:cs typeface="Century Gothic"/>
              </a:rPr>
              <a:t>Johnny</a:t>
            </a:r>
            <a:endParaRPr lang="en-US" dirty="0" smtClean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9173" y="3865928"/>
            <a:ext cx="209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Ziegler </a:t>
            </a:r>
            <a:r>
              <a:rPr lang="en-US" dirty="0">
                <a:solidFill>
                  <a:srgbClr val="595959"/>
                </a:solidFill>
                <a:latin typeface="Century Gothic"/>
                <a:cs typeface="Century Gothic"/>
              </a:rPr>
              <a:t>Michelle</a:t>
            </a:r>
            <a:endParaRPr lang="en-US" dirty="0" smtClean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5272" y="6458687"/>
            <a:ext cx="209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Century Gothic"/>
                <a:cs typeface="Century Gothic"/>
              </a:rPr>
              <a:t>Patil Sameer</a:t>
            </a:r>
            <a:endParaRPr lang="en-US" dirty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pic>
        <p:nvPicPr>
          <p:cNvPr id="16" name="Picture 15" descr="tjlon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50"/>
          <a:stretch/>
        </p:blipFill>
        <p:spPr>
          <a:xfrm>
            <a:off x="654689" y="192092"/>
            <a:ext cx="1533254" cy="1066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2768" y="489451"/>
            <a:ext cx="6510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TEAM JABBERWOCKY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11" descr="632874_ori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r="4702"/>
          <a:stretch/>
        </p:blipFill>
        <p:spPr>
          <a:xfrm>
            <a:off x="7015484" y="4343574"/>
            <a:ext cx="1645920" cy="2058781"/>
          </a:xfrm>
          <a:prstGeom prst="rect">
            <a:avLst/>
          </a:prstGeom>
        </p:spPr>
      </p:pic>
      <p:pic>
        <p:nvPicPr>
          <p:cNvPr id="5" name="Picture 4" descr="3dc22c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r="4509"/>
          <a:stretch/>
        </p:blipFill>
        <p:spPr>
          <a:xfrm>
            <a:off x="407732" y="4345801"/>
            <a:ext cx="1832095" cy="2056554"/>
          </a:xfrm>
          <a:prstGeom prst="rect">
            <a:avLst/>
          </a:prstGeom>
        </p:spPr>
      </p:pic>
      <p:pic>
        <p:nvPicPr>
          <p:cNvPr id="6" name="Picture 5" descr="0087bb9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4774"/>
          <a:stretch/>
        </p:blipFill>
        <p:spPr>
          <a:xfrm>
            <a:off x="449686" y="1642044"/>
            <a:ext cx="1825065" cy="2128440"/>
          </a:xfrm>
          <a:prstGeom prst="rect">
            <a:avLst/>
          </a:prstGeom>
        </p:spPr>
      </p:pic>
      <p:pic>
        <p:nvPicPr>
          <p:cNvPr id="15" name="Picture 14" descr="IMG_7005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0" r="19969" b="17403"/>
          <a:stretch/>
        </p:blipFill>
        <p:spPr>
          <a:xfrm>
            <a:off x="3623579" y="4343574"/>
            <a:ext cx="1940579" cy="2058781"/>
          </a:xfrm>
          <a:prstGeom prst="rect">
            <a:avLst/>
          </a:prstGeom>
        </p:spPr>
      </p:pic>
      <p:pic>
        <p:nvPicPr>
          <p:cNvPr id="18" name="Picture 17" descr="IMG_0389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t="17524" r="26558" b="11122"/>
          <a:stretch/>
        </p:blipFill>
        <p:spPr>
          <a:xfrm rot="5400000">
            <a:off x="3498068" y="1767554"/>
            <a:ext cx="2191597" cy="194057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155274" y="4248490"/>
            <a:ext cx="8873752" cy="0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MG_0563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t="27254" r="34474" b="29009"/>
          <a:stretch/>
        </p:blipFill>
        <p:spPr>
          <a:xfrm rot="5400000">
            <a:off x="6755312" y="1870081"/>
            <a:ext cx="2128439" cy="167237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147313" y="1473662"/>
            <a:ext cx="8873752" cy="0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6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369"/>
            <a:ext cx="7772400" cy="92763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E46C0A"/>
                </a:solidFill>
                <a:latin typeface="Century Gothic"/>
                <a:cs typeface="Century Gothic"/>
              </a:rPr>
              <a:t>Thank you </a:t>
            </a:r>
            <a:r>
              <a:rPr lang="en-US" b="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Co.Host</a:t>
            </a:r>
            <a:endParaRPr lang="en-US" b="1" dirty="0">
              <a:solidFill>
                <a:srgbClr val="E46C0A"/>
              </a:solidFill>
              <a:latin typeface="Century Gothic"/>
              <a:cs typeface="Century Gothic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18344" y="960785"/>
            <a:ext cx="8616439" cy="3251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8402" y="4098789"/>
            <a:ext cx="4165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  <a:latin typeface="Century Gothic"/>
                <a:cs typeface="Century Gothic"/>
              </a:rPr>
              <a:t>Co.Host</a:t>
            </a:r>
            <a:r>
              <a:rPr lang="en-US" sz="2000" b="1" dirty="0" smtClean="0">
                <a:solidFill>
                  <a:srgbClr val="595959"/>
                </a:solidFill>
                <a:latin typeface="Century Gothic"/>
                <a:cs typeface="Century Gothic"/>
              </a:rPr>
              <a:t> Team: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entury Gothic"/>
                <a:cs typeface="Century Gothic"/>
              </a:rPr>
              <a:t>Dustin Cox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entury Gothic"/>
                <a:cs typeface="Century Gothic"/>
              </a:rPr>
              <a:t>Adam Tank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entury Gothic"/>
                <a:cs typeface="Century Gothic"/>
              </a:rPr>
              <a:t>Amelia </a:t>
            </a:r>
            <a:r>
              <a:rPr lang="en-US" sz="2000" dirty="0" err="1" smtClean="0">
                <a:solidFill>
                  <a:srgbClr val="595959"/>
                </a:solidFill>
                <a:latin typeface="Century Gothic"/>
                <a:cs typeface="Century Gothic"/>
              </a:rPr>
              <a:t>Klawon</a:t>
            </a:r>
            <a:endParaRPr lang="en-US" sz="2000" dirty="0" smtClean="0">
              <a:solidFill>
                <a:srgbClr val="595959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 descr="nvcgrandpriz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r="4752"/>
          <a:stretch/>
        </p:blipFill>
        <p:spPr>
          <a:xfrm>
            <a:off x="1528263" y="1360549"/>
            <a:ext cx="6137445" cy="24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3" y="1292086"/>
            <a:ext cx="8352346" cy="454084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Client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&amp;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Requirements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Conceptual Design (ER Diagram)</a:t>
            </a: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Sample queries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and Triggers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Stored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Procedures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Front End Demo 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Conclusion and Next steps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948" y="114437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Agenda: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32" name="Picture 31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11406"/>
            <a:ext cx="9144000" cy="1470025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Client &amp; Requirements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93304" y="3103852"/>
            <a:ext cx="71340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20" name="Picture 19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Client 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Information: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0262" y="1259139"/>
            <a:ext cx="8028608" cy="477827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Tucson Based start up: Airbnb of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b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usiness travel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Provide a unique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platform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to connect employees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to host colleagues traveling for business.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Value points: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Reduce business travel expenses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Improve employee engagement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Expect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to start booking travel for their pilot customers within the next few months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Need help to set up database infrastructure.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10" name="Picture 9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948" y="12548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Requirements:	 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846047"/>
            <a:ext cx="777460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0261" y="869215"/>
            <a:ext cx="7454347" cy="53892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ogin access to client (hosts and travellers) &amp; admin team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Company and  point of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contact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details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Each company location assigned to a region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Store house characteristics with amenities</a:t>
            </a: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Room reservation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and discount</a:t>
            </a: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Reports to access business statistics </a:t>
            </a: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>
              <a:buFont typeface="Wingdings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13" name="Picture 12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11406"/>
            <a:ext cx="9144000" cy="1470025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Conceptual Design</a:t>
            </a:r>
            <a:b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</a:b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 (ER Diagram)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36261" y="3558153"/>
            <a:ext cx="71340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92"/>
          <a:stretch/>
        </p:blipFill>
        <p:spPr>
          <a:xfrm>
            <a:off x="7620204" y="6234044"/>
            <a:ext cx="1457331" cy="541130"/>
          </a:xfrm>
          <a:prstGeom prst="rect">
            <a:avLst/>
          </a:prstGeom>
        </p:spPr>
      </p:pic>
      <p:pic>
        <p:nvPicPr>
          <p:cNvPr id="8" name="Picture 7" descr="tjlon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8"/>
          <a:stretch/>
        </p:blipFill>
        <p:spPr>
          <a:xfrm>
            <a:off x="42967" y="6137780"/>
            <a:ext cx="938939" cy="6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0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496</Words>
  <Application>Microsoft Macintosh PowerPoint</Application>
  <PresentationFormat>On-screen Show (4:3)</PresentationFormat>
  <Paragraphs>178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Thank you Co.Host</vt:lpstr>
      <vt:lpstr>PowerPoint Presentation</vt:lpstr>
      <vt:lpstr>Client &amp; Requirements</vt:lpstr>
      <vt:lpstr>PowerPoint Presentation</vt:lpstr>
      <vt:lpstr>PowerPoint Presentation</vt:lpstr>
      <vt:lpstr>Conceptual Design  (ER Diagram)</vt:lpstr>
      <vt:lpstr>PowerPoint Presentation</vt:lpstr>
      <vt:lpstr>PowerPoint Presentation</vt:lpstr>
      <vt:lpstr>PowerPoint Presentation</vt:lpstr>
      <vt:lpstr>PowerPoint Presentation</vt:lpstr>
      <vt:lpstr>Queries, Procedures, and Triggers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Demo</vt:lpstr>
      <vt:lpstr>PowerPoint Presentation</vt:lpstr>
      <vt:lpstr>PowerPoint Presentation</vt:lpstr>
    </vt:vector>
  </TitlesOfParts>
  <Company>arizona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Sydney API </dc:title>
  <dc:creator>Sameer Patil</dc:creator>
  <cp:lastModifiedBy>Sameer Patil</cp:lastModifiedBy>
  <cp:revision>193</cp:revision>
  <cp:lastPrinted>2015-11-17T22:02:27Z</cp:lastPrinted>
  <dcterms:created xsi:type="dcterms:W3CDTF">2015-10-22T00:41:05Z</dcterms:created>
  <dcterms:modified xsi:type="dcterms:W3CDTF">2015-12-02T03:40:21Z</dcterms:modified>
</cp:coreProperties>
</file>